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1"/>
  </p:sldMasterIdLst>
  <p:notesMasterIdLst>
    <p:notesMasterId r:id="rId25"/>
  </p:notesMasterIdLst>
  <p:sldIdLst>
    <p:sldId id="1472" r:id="rId2"/>
    <p:sldId id="1494" r:id="rId3"/>
    <p:sldId id="1495" r:id="rId4"/>
    <p:sldId id="1496" r:id="rId5"/>
    <p:sldId id="1497" r:id="rId6"/>
    <p:sldId id="1498" r:id="rId7"/>
    <p:sldId id="1499" r:id="rId8"/>
    <p:sldId id="1500" r:id="rId9"/>
    <p:sldId id="1501" r:id="rId10"/>
    <p:sldId id="1502" r:id="rId11"/>
    <p:sldId id="1503" r:id="rId12"/>
    <p:sldId id="1504" r:id="rId13"/>
    <p:sldId id="1505" r:id="rId14"/>
    <p:sldId id="1506" r:id="rId15"/>
    <p:sldId id="1507" r:id="rId16"/>
    <p:sldId id="1508" r:id="rId17"/>
    <p:sldId id="1509" r:id="rId18"/>
    <p:sldId id="1510" r:id="rId19"/>
    <p:sldId id="1511" r:id="rId20"/>
    <p:sldId id="1513" r:id="rId21"/>
    <p:sldId id="1514" r:id="rId22"/>
    <p:sldId id="1515" r:id="rId23"/>
    <p:sldId id="1512" r:id="rId24"/>
  </p:sldIdLst>
  <p:sldSz cx="9144000" cy="6858000" type="screen4x3"/>
  <p:notesSz cx="6797675" cy="9928225"/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FF"/>
    <a:srgbClr val="24447E"/>
    <a:srgbClr val="760000"/>
    <a:srgbClr val="F1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455" autoAdjust="0"/>
  </p:normalViewPr>
  <p:slideViewPr>
    <p:cSldViewPr snapToGrid="0" showGuides="1">
      <p:cViewPr varScale="1">
        <p:scale>
          <a:sx n="85" d="100"/>
          <a:sy n="85" d="100"/>
        </p:scale>
        <p:origin x="1176" y="62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2.wmf"/><Relationship Id="rId1" Type="http://schemas.openxmlformats.org/officeDocument/2006/relationships/image" Target="../media/image74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4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ED4FB-10E7-4FD9-B0C9-781689EB045C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0A484-65DF-4115-9B49-E02A2AA49C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794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2837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2253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1590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8032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1587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3681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9742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80338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4446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514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89569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5317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9684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9006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047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492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3431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7917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1239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0962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7219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91E7498-E771-49DC-823F-6F40206CB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1241425"/>
            <a:ext cx="44672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EE78EEB-B2AA-43AD-B2E1-1E4EE7E736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013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9987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1193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08100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2" y="0"/>
            <a:ext cx="5855107" cy="77287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5" name="等腰三角形 4"/>
          <p:cNvSpPr/>
          <p:nvPr userDrawn="1"/>
        </p:nvSpPr>
        <p:spPr>
          <a:xfrm rot="16200000">
            <a:off x="5275166" y="183616"/>
            <a:ext cx="745464" cy="414424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5109" y="0"/>
            <a:ext cx="3135301" cy="81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51856"/>
      </p:ext>
    </p:extLst>
  </p:cSld>
  <p:clrMapOvr>
    <a:masterClrMapping/>
  </p:clrMapOvr>
  <p:transition spd="slow" advClick="0"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 userDrawn="1"/>
        </p:nvCxnSpPr>
        <p:spPr>
          <a:xfrm>
            <a:off x="7280563" y="655782"/>
            <a:ext cx="178031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7280566" y="255677"/>
            <a:ext cx="1082348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25" dirty="0">
                <a:latin typeface="Arial Black" panose="020B0A04020102020204" pitchFamily="34" charset="0"/>
              </a:rPr>
              <a:t>NUAA•CMC</a:t>
            </a:r>
            <a:endParaRPr lang="zh-CN" altLang="en-US" sz="1125" dirty="0">
              <a:latin typeface="Arial Black" panose="020B0A040201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8575963" y="173518"/>
            <a:ext cx="346364" cy="391874"/>
            <a:chOff x="6382327" y="1023263"/>
            <a:chExt cx="461818" cy="391874"/>
          </a:xfrm>
        </p:grpSpPr>
        <p:sp>
          <p:nvSpPr>
            <p:cNvPr id="6" name="矩形 5"/>
            <p:cNvSpPr/>
            <p:nvPr/>
          </p:nvSpPr>
          <p:spPr>
            <a:xfrm>
              <a:off x="6382327" y="1023263"/>
              <a:ext cx="230909" cy="1959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7" name="矩形 6"/>
            <p:cNvSpPr/>
            <p:nvPr/>
          </p:nvSpPr>
          <p:spPr>
            <a:xfrm>
              <a:off x="6613236" y="1023263"/>
              <a:ext cx="230909" cy="19593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8" name="矩形 7"/>
            <p:cNvSpPr/>
            <p:nvPr/>
          </p:nvSpPr>
          <p:spPr>
            <a:xfrm>
              <a:off x="6382327" y="1219200"/>
              <a:ext cx="230909" cy="19593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9" name="矩形 8"/>
            <p:cNvSpPr/>
            <p:nvPr/>
          </p:nvSpPr>
          <p:spPr>
            <a:xfrm>
              <a:off x="6613236" y="1219200"/>
              <a:ext cx="230909" cy="1959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mig29-4"/>
          <p:cNvPicPr>
            <a:picLocks noChangeAspect="1" noChangeArrowheads="1"/>
          </p:cNvPicPr>
          <p:nvPr/>
        </p:nvPicPr>
        <p:blipFill>
          <a:blip r:embed="rId2">
            <a:lum bright="80000" contrast="-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南航标记"/>
          <p:cNvPicPr>
            <a:picLocks noChangeAspect="1" noChangeArrowheads="1"/>
          </p:cNvPicPr>
          <p:nvPr/>
        </p:nvPicPr>
        <p:blipFill>
          <a:blip r:embed="rId3">
            <a:lum bright="40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8" r="5363" b="6561"/>
          <a:stretch>
            <a:fillRect/>
          </a:stretch>
        </p:blipFill>
        <p:spPr bwMode="auto">
          <a:xfrm>
            <a:off x="1588" y="2"/>
            <a:ext cx="10477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0" y="993777"/>
            <a:ext cx="9144000" cy="2857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43789" y="146051"/>
            <a:ext cx="1700212" cy="5027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450"/>
              </a:spcAft>
              <a:defRPr/>
            </a:pP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南京航空航</a:t>
            </a:r>
            <a:r>
              <a:rPr lang="zh-CN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天</a:t>
            </a: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大学</a:t>
            </a:r>
            <a:endParaRPr lang="zh-CN" altLang="en-US" sz="900" b="1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Nanjing University of</a:t>
            </a: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Aeronautics and Astronautics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01123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" y="0"/>
            <a:ext cx="1033463" cy="96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37500" y="2"/>
            <a:ext cx="12065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r>
              <a:rPr lang="en-US" altLang="zh-CN" sz="825">
                <a:solidFill>
                  <a:srgbClr val="808080"/>
                </a:solidFill>
                <a:ea typeface="黑体" panose="02010609060101010101" pitchFamily="49" charset="-122"/>
              </a:rPr>
              <a:t>Copyright reserved </a:t>
            </a:r>
            <a:endParaRPr lang="zh-CN" altLang="en-US" sz="825">
              <a:solidFill>
                <a:srgbClr val="808080"/>
              </a:solidFill>
              <a:ea typeface="黑体" panose="02010609060101010101" pitchFamily="49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28650" y="1323975"/>
            <a:ext cx="7886700" cy="48529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1133475" y="200027"/>
            <a:ext cx="6743701" cy="771525"/>
          </a:xfrm>
        </p:spPr>
        <p:txBody>
          <a:bodyPr/>
          <a:lstStyle>
            <a:lvl1pPr algn="ctr">
              <a:defRPr sz="33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3F037-9986-4C7F-92BA-69057B23E947}" type="datetime1">
              <a:rPr lang="zh-CN" altLang="en-US"/>
              <a:t>2023/3/15</a:t>
            </a:fld>
            <a:endParaRPr lang="zh-CN" altLang="en-US"/>
          </a:p>
        </p:txBody>
      </p:sp>
      <p:sp>
        <p:nvSpPr>
          <p:cNvPr id="1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A27E-39C4-457C-90A8-020BF875A1B1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mig29-4"/>
          <p:cNvPicPr>
            <a:picLocks noChangeAspect="1" noChangeArrowheads="1"/>
          </p:cNvPicPr>
          <p:nvPr/>
        </p:nvPicPr>
        <p:blipFill>
          <a:blip r:embed="rId2">
            <a:lum bright="80000" contrast="-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南航标记"/>
          <p:cNvPicPr>
            <a:picLocks noChangeAspect="1" noChangeArrowheads="1"/>
          </p:cNvPicPr>
          <p:nvPr/>
        </p:nvPicPr>
        <p:blipFill>
          <a:blip r:embed="rId3">
            <a:lum bright="40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8" r="5363" b="6561"/>
          <a:stretch>
            <a:fillRect/>
          </a:stretch>
        </p:blipFill>
        <p:spPr bwMode="auto">
          <a:xfrm>
            <a:off x="1588" y="2"/>
            <a:ext cx="10477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0" y="993777"/>
            <a:ext cx="9144000" cy="2857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43789" y="146051"/>
            <a:ext cx="1700212" cy="5027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450"/>
              </a:spcAft>
              <a:defRPr/>
            </a:pP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南京航空航</a:t>
            </a:r>
            <a:r>
              <a:rPr lang="zh-CN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天</a:t>
            </a:r>
            <a:r>
              <a:rPr lang="zh-TW" altLang="en-US" sz="900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大学</a:t>
            </a:r>
            <a:endParaRPr lang="zh-CN" altLang="en-US" sz="900" b="1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Nanjing University of</a:t>
            </a:r>
          </a:p>
          <a:p>
            <a:pPr algn="r">
              <a:defRPr/>
            </a:pPr>
            <a:r>
              <a:rPr lang="en-US" altLang="zh-CN" sz="675" b="1">
                <a:solidFill>
                  <a:srgbClr val="B2B2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Aeronautics and Astronautics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01123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" y="0"/>
            <a:ext cx="1033463" cy="96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endParaRPr lang="zh-CN" altLang="en-US" sz="135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37500" y="2"/>
            <a:ext cx="12065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742950" indent="-28575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11430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6002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2057400" indent="-228600">
              <a:lnSpc>
                <a:spcPct val="120000"/>
              </a:lnSpc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l"/>
              <a:defRPr sz="24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FontTx/>
              <a:buNone/>
              <a:defRPr/>
            </a:pPr>
            <a:r>
              <a:rPr lang="en-US" altLang="zh-CN" sz="825">
                <a:solidFill>
                  <a:srgbClr val="808080"/>
                </a:solidFill>
                <a:ea typeface="黑体" panose="02010609060101010101" pitchFamily="49" charset="-122"/>
              </a:rPr>
              <a:t>Copyright reserved </a:t>
            </a:r>
            <a:endParaRPr lang="zh-CN" altLang="en-US" sz="825">
              <a:solidFill>
                <a:srgbClr val="808080"/>
              </a:solidFill>
              <a:ea typeface="黑体" panose="02010609060101010101" pitchFamily="49" charset="-122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28650" y="1323975"/>
            <a:ext cx="7886700" cy="48529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1133475" y="200027"/>
            <a:ext cx="6743701" cy="771525"/>
          </a:xfrm>
        </p:spPr>
        <p:txBody>
          <a:bodyPr/>
          <a:lstStyle>
            <a:lvl1pPr algn="ctr">
              <a:defRPr sz="33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69A4-CE60-4D4C-B0A5-C7FAEBC89136}" type="datetime1">
              <a:rPr lang="zh-CN" altLang="en-US"/>
              <a:t>2023/3/15</a:t>
            </a:fld>
            <a:endParaRPr lang="zh-CN" altLang="en-US"/>
          </a:p>
        </p:txBody>
      </p:sp>
      <p:sp>
        <p:nvSpPr>
          <p:cNvPr id="1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20F00-51D1-4160-870C-58235D4D7CCC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50613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074356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6189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9769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03722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81297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866297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55721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AD3CB-EC37-4481-AE29-1322A5E366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66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50" r:id="rId13"/>
    <p:sldLayoutId id="2147483651" r:id="rId14"/>
    <p:sldLayoutId id="2147483652" r:id="rId15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4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4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70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67.wmf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69.wmf"/><Relationship Id="rId5" Type="http://schemas.openxmlformats.org/officeDocument/2006/relationships/image" Target="../media/image66.wmf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71.wmf"/><Relationship Id="rId4" Type="http://schemas.openxmlformats.org/officeDocument/2006/relationships/oleObject" Target="../embeddings/oleObject7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4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image" Target="../media/image77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72.wmf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5.bin"/><Relationship Id="rId11" Type="http://schemas.openxmlformats.org/officeDocument/2006/relationships/image" Target="../media/image76.wmf"/><Relationship Id="rId5" Type="http://schemas.openxmlformats.org/officeDocument/2006/relationships/image" Target="../media/image74.wmf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4.bin"/><Relationship Id="rId9" Type="http://schemas.openxmlformats.org/officeDocument/2006/relationships/image" Target="../media/image7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7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4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3.wmf"/><Relationship Id="rId5" Type="http://schemas.openxmlformats.org/officeDocument/2006/relationships/image" Target="../media/image80.wmf"/><Relationship Id="rId10" Type="http://schemas.openxmlformats.org/officeDocument/2006/relationships/oleObject" Target="../embeddings/oleObject85.bin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2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349002" y="1594304"/>
            <a:ext cx="787659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现定义     和任意函数的内积为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有时内积也表示为          。对上式进行分部积分直至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的导数消失，这样就可以得到转化后的内积并伴随有边界项。结果可表示如下：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上式右端          表示在    的边界上由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及其导数组成的积分项。算子    称为</a:t>
            </a:r>
            <a:r>
              <a:rPr lang="en-US" altLang="zh-CN" sz="2400" b="0" i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 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的伴随算子。若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则称算子</a:t>
            </a:r>
            <a:r>
              <a:rPr lang="zh-CN" altLang="en-US" sz="2400" b="0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是自伴随的</a:t>
            </a:r>
            <a:r>
              <a:rPr lang="zh-CN" altLang="en-US" sz="2400" b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graphicFrame>
        <p:nvGraphicFramePr>
          <p:cNvPr id="1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730063"/>
              </p:ext>
            </p:extLst>
          </p:nvPr>
        </p:nvGraphicFramePr>
        <p:xfrm>
          <a:off x="1310636" y="1678441"/>
          <a:ext cx="55403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2" name="Equation" r:id="rId4" imgW="304536" imgH="215713" progId="Equation.DSMT4">
                  <p:embed/>
                </p:oleObj>
              </mc:Choice>
              <mc:Fallback>
                <p:oleObj name="Equation" r:id="rId4" imgW="304536" imgH="215713" progId="Equation.DSMT4">
                  <p:embed/>
                  <p:pic>
                    <p:nvPicPr>
                      <p:cNvPr id="4101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36" y="1678441"/>
                        <a:ext cx="55403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275855"/>
              </p:ext>
            </p:extLst>
          </p:nvPr>
        </p:nvGraphicFramePr>
        <p:xfrm>
          <a:off x="2989324" y="3648206"/>
          <a:ext cx="3586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3" name="Equation" r:id="rId6" imgW="1968500" imgH="254000" progId="Equation.DSMT4">
                  <p:embed/>
                </p:oleObj>
              </mc:Choice>
              <mc:Fallback>
                <p:oleObj name="Equation" r:id="rId6" imgW="1968500" imgH="254000" progId="Equation.DSMT4">
                  <p:embed/>
                  <p:pic>
                    <p:nvPicPr>
                      <p:cNvPr id="4102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324" y="3648206"/>
                        <a:ext cx="358616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9442"/>
              </p:ext>
            </p:extLst>
          </p:nvPr>
        </p:nvGraphicFramePr>
        <p:xfrm>
          <a:off x="4727011" y="2072883"/>
          <a:ext cx="122555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4" name="Equation" r:id="rId8" imgW="672808" imgH="266584" progId="Equation.DSMT4">
                  <p:embed/>
                </p:oleObj>
              </mc:Choice>
              <mc:Fallback>
                <p:oleObj name="Equation" r:id="rId8" imgW="672808" imgH="266584" progId="Equation.DSMT4">
                  <p:embed/>
                  <p:pic>
                    <p:nvPicPr>
                      <p:cNvPr id="4103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011" y="2072883"/>
                        <a:ext cx="122555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354733"/>
              </p:ext>
            </p:extLst>
          </p:nvPr>
        </p:nvGraphicFramePr>
        <p:xfrm>
          <a:off x="2863580" y="2723897"/>
          <a:ext cx="9461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5" name="Equation" r:id="rId10" imgW="520474" imgH="241195" progId="Equation.DSMT4">
                  <p:embed/>
                </p:oleObj>
              </mc:Choice>
              <mc:Fallback>
                <p:oleObj name="Equation" r:id="rId10" imgW="520474" imgH="241195" progId="Equation.DSMT4">
                  <p:embed/>
                  <p:pic>
                    <p:nvPicPr>
                      <p:cNvPr id="4104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580" y="2723897"/>
                        <a:ext cx="946150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495566"/>
              </p:ext>
            </p:extLst>
          </p:nvPr>
        </p:nvGraphicFramePr>
        <p:xfrm>
          <a:off x="1678262" y="4234490"/>
          <a:ext cx="8763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6" name="Equation" r:id="rId12" imgW="482181" imgH="215713" progId="Equation.DSMT4">
                  <p:embed/>
                </p:oleObj>
              </mc:Choice>
              <mc:Fallback>
                <p:oleObj name="Equation" r:id="rId12" imgW="482181" imgH="215713" progId="Equation.DSMT4">
                  <p:embed/>
                  <p:pic>
                    <p:nvPicPr>
                      <p:cNvPr id="4105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262" y="4234490"/>
                        <a:ext cx="8763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128650"/>
              </p:ext>
            </p:extLst>
          </p:nvPr>
        </p:nvGraphicFramePr>
        <p:xfrm>
          <a:off x="3520567" y="4290227"/>
          <a:ext cx="2540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7" name="Equation" r:id="rId14" imgW="139700" imgH="139700" progId="Equation.DSMT4">
                  <p:embed/>
                </p:oleObj>
              </mc:Choice>
              <mc:Fallback>
                <p:oleObj name="Equation" r:id="rId14" imgW="139700" imgH="139700" progId="Equation.DSMT4">
                  <p:embed/>
                  <p:pic>
                    <p:nvPicPr>
                      <p:cNvPr id="4106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0567" y="4290227"/>
                        <a:ext cx="25400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626063"/>
              </p:ext>
            </p:extLst>
          </p:nvPr>
        </p:nvGraphicFramePr>
        <p:xfrm>
          <a:off x="2578928" y="4596788"/>
          <a:ext cx="25241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8" name="Equation" r:id="rId16" imgW="139579" imgH="164957" progId="Equation.DSMT4">
                  <p:embed/>
                </p:oleObj>
              </mc:Choice>
              <mc:Fallback>
                <p:oleObj name="Equation" r:id="rId16" imgW="139579" imgH="164957" progId="Equation.DSMT4">
                  <p:embed/>
                  <p:pic>
                    <p:nvPicPr>
                      <p:cNvPr id="4107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928" y="4596788"/>
                        <a:ext cx="252412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890329"/>
              </p:ext>
            </p:extLst>
          </p:nvPr>
        </p:nvGraphicFramePr>
        <p:xfrm>
          <a:off x="6017889" y="4621840"/>
          <a:ext cx="6413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9" name="Equation" r:id="rId18" imgW="355292" imgH="164957" progId="Equation.DSMT4">
                  <p:embed/>
                </p:oleObj>
              </mc:Choice>
              <mc:Fallback>
                <p:oleObj name="Equation" r:id="rId18" imgW="355292" imgH="164957" progId="Equation.DSMT4">
                  <p:embed/>
                  <p:pic>
                    <p:nvPicPr>
                      <p:cNvPr id="4108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7889" y="4621840"/>
                        <a:ext cx="6413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矩形 5"/>
          <p:cNvSpPr>
            <a:spLocks noChangeArrowheads="1"/>
          </p:cNvSpPr>
          <p:nvPr/>
        </p:nvSpPr>
        <p:spPr bwMode="auto">
          <a:xfrm>
            <a:off x="6725989" y="2067379"/>
            <a:ext cx="1260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2.13</a:t>
            </a:r>
            <a:r>
              <a:rPr lang="zh-CN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5"/>
          <p:cNvSpPr>
            <a:spLocks noChangeArrowheads="1"/>
          </p:cNvSpPr>
          <p:nvPr/>
        </p:nvSpPr>
        <p:spPr bwMode="auto">
          <a:xfrm>
            <a:off x="6833277" y="3641646"/>
            <a:ext cx="11063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2.14</a:t>
            </a: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1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7576054"/>
      </p:ext>
    </p:extLst>
  </p:cSld>
  <p:clrMapOvr>
    <a:masterClrMapping/>
  </p:clrMapOvr>
  <p:transition spd="slow" advClick="0" advTm="10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071464"/>
              </p:ext>
            </p:extLst>
          </p:nvPr>
        </p:nvGraphicFramePr>
        <p:xfrm>
          <a:off x="1015044" y="1763713"/>
          <a:ext cx="670083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4" name="Equation" r:id="rId4" imgW="2806700" imgH="381000" progId="Equation.DSMT4">
                  <p:embed/>
                </p:oleObj>
              </mc:Choice>
              <mc:Fallback>
                <p:oleObj name="Equation" r:id="rId4" imgW="2806700" imgH="381000" progId="Equation.DSMT4">
                  <p:embed/>
                  <p:pic>
                    <p:nvPicPr>
                      <p:cNvPr id="21" name="对象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044" y="1763713"/>
                        <a:ext cx="6700838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538163" y="1185863"/>
            <a:ext cx="25177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原伽辽金提法：</a:t>
            </a:r>
            <a:endParaRPr lang="en-US" altLang="zh-CN" sz="2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364768"/>
              </p:ext>
            </p:extLst>
          </p:nvPr>
        </p:nvGraphicFramePr>
        <p:xfrm>
          <a:off x="570544" y="3690938"/>
          <a:ext cx="40036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5" name="Equation" r:id="rId6" imgW="1675673" imgH="355446" progId="Equation.DSMT4">
                  <p:embed/>
                </p:oleObj>
              </mc:Choice>
              <mc:Fallback>
                <p:oleObj name="Equation" r:id="rId6" imgW="1675673" imgH="355446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44" y="3690938"/>
                        <a:ext cx="40036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82984"/>
              </p:ext>
            </p:extLst>
          </p:nvPr>
        </p:nvGraphicFramePr>
        <p:xfrm>
          <a:off x="29207" y="2790825"/>
          <a:ext cx="2455862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6" name="Equation" r:id="rId8" imgW="1028700" imgH="381000" progId="Equation.DSMT4">
                  <p:embed/>
                </p:oleObj>
              </mc:Choice>
              <mc:Fallback>
                <p:oleObj name="Equation" r:id="rId8" imgW="1028700" imgH="381000" progId="Equation.DSMT4">
                  <p:embed/>
                  <p:pic>
                    <p:nvPicPr>
                      <p:cNvPr id="14" name="对象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07" y="2790825"/>
                        <a:ext cx="2455862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组合 8"/>
          <p:cNvGrpSpPr>
            <a:grpSpLocks/>
          </p:cNvGrpSpPr>
          <p:nvPr/>
        </p:nvGrpSpPr>
        <p:grpSpPr bwMode="auto">
          <a:xfrm>
            <a:off x="1097594" y="2582863"/>
            <a:ext cx="2892425" cy="1108075"/>
            <a:chOff x="1390729" y="3785733"/>
            <a:chExt cx="2893239" cy="1108017"/>
          </a:xfrm>
        </p:grpSpPr>
        <p:cxnSp>
          <p:nvCxnSpPr>
            <p:cNvPr id="8" name="直接连接符 4"/>
            <p:cNvCxnSpPr>
              <a:cxnSpLocks noChangeShapeType="1"/>
            </p:cNvCxnSpPr>
            <p:nvPr/>
          </p:nvCxnSpPr>
          <p:spPr bwMode="auto">
            <a:xfrm>
              <a:off x="1390729" y="3785733"/>
              <a:ext cx="2893239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直接箭头连接符 7"/>
            <p:cNvCxnSpPr>
              <a:cxnSpLocks noChangeShapeType="1"/>
            </p:cNvCxnSpPr>
            <p:nvPr/>
          </p:nvCxnSpPr>
          <p:spPr bwMode="auto">
            <a:xfrm>
              <a:off x="3021501" y="3798309"/>
              <a:ext cx="0" cy="1095441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344199"/>
              </p:ext>
            </p:extLst>
          </p:nvPr>
        </p:nvGraphicFramePr>
        <p:xfrm>
          <a:off x="4574219" y="3690938"/>
          <a:ext cx="357981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7" name="Equation" r:id="rId10" imgW="1497950" imgH="355446" progId="Equation.DSMT4">
                  <p:embed/>
                </p:oleObj>
              </mc:Choice>
              <mc:Fallback>
                <p:oleObj name="Equation" r:id="rId10" imgW="1497950" imgH="355446" progId="Equation.DSMT4">
                  <p:embed/>
                  <p:pic>
                    <p:nvPicPr>
                      <p:cNvPr id="19" name="对象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4219" y="3690938"/>
                        <a:ext cx="3579813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组合 22"/>
          <p:cNvGrpSpPr>
            <a:grpSpLocks/>
          </p:cNvGrpSpPr>
          <p:nvPr/>
        </p:nvGrpSpPr>
        <p:grpSpPr bwMode="auto">
          <a:xfrm>
            <a:off x="4521832" y="2582863"/>
            <a:ext cx="2892425" cy="1108075"/>
            <a:chOff x="1390729" y="3785733"/>
            <a:chExt cx="2893239" cy="1108017"/>
          </a:xfrm>
        </p:grpSpPr>
        <p:cxnSp>
          <p:nvCxnSpPr>
            <p:cNvPr id="12" name="直接连接符 23"/>
            <p:cNvCxnSpPr>
              <a:cxnSpLocks noChangeShapeType="1"/>
            </p:cNvCxnSpPr>
            <p:nvPr/>
          </p:nvCxnSpPr>
          <p:spPr bwMode="auto">
            <a:xfrm>
              <a:off x="1390729" y="3785733"/>
              <a:ext cx="2893239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直接箭头连接符 24"/>
            <p:cNvCxnSpPr>
              <a:cxnSpLocks noChangeShapeType="1"/>
            </p:cNvCxnSpPr>
            <p:nvPr/>
          </p:nvCxnSpPr>
          <p:spPr bwMode="auto">
            <a:xfrm>
              <a:off x="3021501" y="3798309"/>
              <a:ext cx="0" cy="1095441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" name="组合 27"/>
          <p:cNvGrpSpPr>
            <a:grpSpLocks/>
          </p:cNvGrpSpPr>
          <p:nvPr/>
        </p:nvGrpSpPr>
        <p:grpSpPr bwMode="auto">
          <a:xfrm>
            <a:off x="2888294" y="4543425"/>
            <a:ext cx="3397250" cy="614363"/>
            <a:chOff x="1390729" y="3785733"/>
            <a:chExt cx="2893239" cy="1108017"/>
          </a:xfrm>
        </p:grpSpPr>
        <p:cxnSp>
          <p:nvCxnSpPr>
            <p:cNvPr id="16" name="直接连接符 29"/>
            <p:cNvCxnSpPr>
              <a:cxnSpLocks noChangeShapeType="1"/>
            </p:cNvCxnSpPr>
            <p:nvPr/>
          </p:nvCxnSpPr>
          <p:spPr bwMode="auto">
            <a:xfrm>
              <a:off x="1390729" y="3785733"/>
              <a:ext cx="2893239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直接箭头连接符 30"/>
            <p:cNvCxnSpPr>
              <a:cxnSpLocks noChangeShapeType="1"/>
            </p:cNvCxnSpPr>
            <p:nvPr/>
          </p:nvCxnSpPr>
          <p:spPr bwMode="auto">
            <a:xfrm>
              <a:off x="3021501" y="3798309"/>
              <a:ext cx="0" cy="1095441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474658"/>
              </p:ext>
            </p:extLst>
          </p:nvPr>
        </p:nvGraphicFramePr>
        <p:xfrm>
          <a:off x="4904419" y="4664075"/>
          <a:ext cx="5143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8" name="Equation" r:id="rId12" imgW="215713" imgH="152268" progId="Equation.DSMT4">
                  <p:embed/>
                </p:oleObj>
              </mc:Choice>
              <mc:Fallback>
                <p:oleObj name="Equation" r:id="rId12" imgW="215713" imgH="152268" progId="Equation.DSMT4">
                  <p:embed/>
                  <p:pic>
                    <p:nvPicPr>
                      <p:cNvPr id="32" name="对象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419" y="4664075"/>
                        <a:ext cx="5143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8606"/>
              </p:ext>
            </p:extLst>
          </p:nvPr>
        </p:nvGraphicFramePr>
        <p:xfrm>
          <a:off x="2996244" y="5026025"/>
          <a:ext cx="33972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9" name="Equation" r:id="rId14" imgW="1422400" imgH="355600" progId="Equation.DSMT4">
                  <p:embed/>
                </p:oleObj>
              </mc:Choice>
              <mc:Fallback>
                <p:oleObj name="Equation" r:id="rId14" imgW="1422400" imgH="355600" progId="Equation.DSMT4">
                  <p:embed/>
                  <p:pic>
                    <p:nvPicPr>
                      <p:cNvPr id="33" name="对象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6244" y="5026025"/>
                        <a:ext cx="33972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文本框 22"/>
          <p:cNvSpPr txBox="1"/>
          <p:nvPr/>
        </p:nvSpPr>
        <p:spPr bwMode="auto">
          <a:xfrm>
            <a:off x="8166301" y="204902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(2.31)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4" name="文本框 23"/>
          <p:cNvSpPr txBox="1"/>
          <p:nvPr/>
        </p:nvSpPr>
        <p:spPr bwMode="auto">
          <a:xfrm>
            <a:off x="8166301" y="3928226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(2.32)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5" name="文本框 24"/>
          <p:cNvSpPr txBox="1"/>
          <p:nvPr/>
        </p:nvSpPr>
        <p:spPr bwMode="auto">
          <a:xfrm>
            <a:off x="8166301" y="5157788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(2.36)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8471073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694308"/>
              </p:ext>
            </p:extLst>
          </p:nvPr>
        </p:nvGraphicFramePr>
        <p:xfrm>
          <a:off x="1287462" y="2123280"/>
          <a:ext cx="6613981" cy="1658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0" name="Equation" r:id="rId4" imgW="3073400" imgH="774700" progId="Equation.DSMT4">
                  <p:embed/>
                </p:oleObj>
              </mc:Choice>
              <mc:Fallback>
                <p:oleObj name="Equation" r:id="rId4" imgW="3073400" imgH="774700" progId="Equation.DSMT4">
                  <p:embed/>
                  <p:pic>
                    <p:nvPicPr>
                      <p:cNvPr id="21" name="对象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2" y="2123280"/>
                        <a:ext cx="6613981" cy="16581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538163" y="1185863"/>
            <a:ext cx="25177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原伽辽金提法：</a:t>
            </a:r>
            <a:endParaRPr lang="en-US" altLang="zh-CN" sz="2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366657"/>
              </p:ext>
            </p:extLst>
          </p:nvPr>
        </p:nvGraphicFramePr>
        <p:xfrm>
          <a:off x="139700" y="4455318"/>
          <a:ext cx="7981702" cy="84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1" name="Equation" r:id="rId6" imgW="3708400" imgH="393700" progId="Equation.DSMT4">
                  <p:embed/>
                </p:oleObj>
              </mc:Choice>
              <mc:Fallback>
                <p:oleObj name="Equation" r:id="rId6" imgW="3708400" imgH="393700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4455318"/>
                        <a:ext cx="7981702" cy="84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下箭头 3"/>
          <p:cNvSpPr>
            <a:spLocks noChangeArrowheads="1"/>
          </p:cNvSpPr>
          <p:nvPr/>
        </p:nvSpPr>
        <p:spPr bwMode="auto">
          <a:xfrm>
            <a:off x="4162652" y="3823096"/>
            <a:ext cx="431800" cy="295275"/>
          </a:xfrm>
          <a:prstGeom prst="downArrow">
            <a:avLst>
              <a:gd name="adj1" fmla="val 50000"/>
              <a:gd name="adj2" fmla="val 50000"/>
            </a:avLst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 bwMode="auto">
          <a:xfrm>
            <a:off x="8064281" y="3165208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(2.30)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8" name="文本框 7"/>
          <p:cNvSpPr txBox="1"/>
          <p:nvPr/>
        </p:nvSpPr>
        <p:spPr bwMode="auto">
          <a:xfrm>
            <a:off x="8064281" y="467730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(2.34)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1867488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863651"/>
              </p:ext>
            </p:extLst>
          </p:nvPr>
        </p:nvGraphicFramePr>
        <p:xfrm>
          <a:off x="139701" y="1412875"/>
          <a:ext cx="8027194" cy="847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2" name="Equation" r:id="rId4" imgW="3708400" imgH="393700" progId="Equation.DSMT4">
                  <p:embed/>
                </p:oleObj>
              </mc:Choice>
              <mc:Fallback>
                <p:oleObj name="Equation" r:id="rId4" imgW="3708400" imgH="393700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1" y="1412875"/>
                        <a:ext cx="8027194" cy="8474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761419" y="2253308"/>
            <a:ext cx="5355746" cy="646331"/>
            <a:chOff x="1420633" y="2632391"/>
            <a:chExt cx="5356049" cy="646423"/>
          </a:xfrm>
        </p:grpSpPr>
        <p:graphicFrame>
          <p:nvGraphicFramePr>
            <p:cNvPr id="5" name="对象 9"/>
            <p:cNvGraphicFramePr>
              <a:graphicFrameLocks noChangeAspect="1"/>
            </p:cNvGraphicFramePr>
            <p:nvPr/>
          </p:nvGraphicFramePr>
          <p:xfrm>
            <a:off x="3283347" y="2773363"/>
            <a:ext cx="273050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3" name="Equation" r:id="rId6" imgW="114102" imgH="177492" progId="Equation.DSMT4">
                    <p:embed/>
                  </p:oleObj>
                </mc:Choice>
                <mc:Fallback>
                  <p:oleObj name="Equation" r:id="rId6" imgW="114102" imgH="177492" progId="Equation.DSMT4">
                    <p:embed/>
                    <p:pic>
                      <p:nvPicPr>
                        <p:cNvPr id="26649" name="对象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3347" y="2773363"/>
                          <a:ext cx="273050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文本框 2"/>
            <p:cNvSpPr txBox="1">
              <a:spLocks noChangeArrowheads="1"/>
            </p:cNvSpPr>
            <p:nvPr/>
          </p:nvSpPr>
          <p:spPr bwMode="auto">
            <a:xfrm>
              <a:off x="1420633" y="2632391"/>
              <a:ext cx="4798344" cy="646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在边界     上     等于常数，所以</a:t>
              </a:r>
              <a:endPara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4377427"/>
                </p:ext>
              </p:extLst>
            </p:nvPr>
          </p:nvGraphicFramePr>
          <p:xfrm>
            <a:off x="2483120" y="2761436"/>
            <a:ext cx="3937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4" name="Equation" r:id="rId8" imgW="164957" imgH="203024" progId="Equation.DSMT4">
                    <p:embed/>
                  </p:oleObj>
                </mc:Choice>
                <mc:Fallback>
                  <p:oleObj name="Equation" r:id="rId8" imgW="164957" imgH="203024" progId="Equation.DSMT4">
                    <p:embed/>
                    <p:pic>
                      <p:nvPicPr>
                        <p:cNvPr id="26651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3120" y="2761436"/>
                          <a:ext cx="393700" cy="48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1228282"/>
                </p:ext>
              </p:extLst>
            </p:nvPr>
          </p:nvGraphicFramePr>
          <p:xfrm>
            <a:off x="5897207" y="2798419"/>
            <a:ext cx="879475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5" name="Equation" r:id="rId10" imgW="368140" imgH="177723" progId="Equation.DSMT4">
                    <p:embed/>
                  </p:oleObj>
                </mc:Choice>
                <mc:Fallback>
                  <p:oleObj name="Equation" r:id="rId10" imgW="368140" imgH="177723" progId="Equation.DSMT4">
                    <p:embed/>
                    <p:pic>
                      <p:nvPicPr>
                        <p:cNvPr id="26652" name="对象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97207" y="2798419"/>
                          <a:ext cx="879475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下箭头 3"/>
          <p:cNvSpPr>
            <a:spLocks noChangeArrowheads="1"/>
          </p:cNvSpPr>
          <p:nvPr/>
        </p:nvSpPr>
        <p:spPr bwMode="auto">
          <a:xfrm>
            <a:off x="4144710" y="2869206"/>
            <a:ext cx="294582" cy="624933"/>
          </a:xfrm>
          <a:prstGeom prst="downArrow">
            <a:avLst>
              <a:gd name="adj1" fmla="val 50000"/>
              <a:gd name="adj2" fmla="val 50004"/>
            </a:avLst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graphicFrame>
        <p:nvGraphicFramePr>
          <p:cNvPr id="12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531155"/>
              </p:ext>
            </p:extLst>
          </p:nvPr>
        </p:nvGraphicFramePr>
        <p:xfrm>
          <a:off x="1106674" y="3665341"/>
          <a:ext cx="6332478" cy="875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6" name="Equation" r:id="rId12" imgW="2832100" imgH="393700" progId="Equation.DSMT4">
                  <p:embed/>
                </p:oleObj>
              </mc:Choice>
              <mc:Fallback>
                <p:oleObj name="Equation" r:id="rId12" imgW="2832100" imgH="393700" progId="Equation.DSMT4">
                  <p:embed/>
                  <p:pic>
                    <p:nvPicPr>
                      <p:cNvPr id="26648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674" y="3665341"/>
                        <a:ext cx="6332478" cy="875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329544"/>
              </p:ext>
            </p:extLst>
          </p:nvPr>
        </p:nvGraphicFramePr>
        <p:xfrm>
          <a:off x="712181" y="4860684"/>
          <a:ext cx="7071095" cy="875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7" name="Equation" r:id="rId14" imgW="3162300" imgH="393700" progId="Equation.DSMT4">
                  <p:embed/>
                </p:oleObj>
              </mc:Choice>
              <mc:Fallback>
                <p:oleObj name="Equation" r:id="rId14" imgW="3162300" imgH="393700" progId="Equation.DSMT4">
                  <p:embed/>
                  <p:pic>
                    <p:nvPicPr>
                      <p:cNvPr id="18" name="对象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81" y="4860684"/>
                        <a:ext cx="7071095" cy="875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组合 14"/>
          <p:cNvGrpSpPr>
            <a:grpSpLocks/>
          </p:cNvGrpSpPr>
          <p:nvPr/>
        </p:nvGrpSpPr>
        <p:grpSpPr bwMode="auto">
          <a:xfrm>
            <a:off x="1248757" y="4544771"/>
            <a:ext cx="2951608" cy="1125015"/>
            <a:chOff x="1545394" y="4378325"/>
            <a:chExt cx="3170275" cy="1201197"/>
          </a:xfrm>
        </p:grpSpPr>
        <p:grpSp>
          <p:nvGrpSpPr>
            <p:cNvPr id="16" name="组合 18"/>
            <p:cNvGrpSpPr>
              <a:grpSpLocks/>
            </p:cNvGrpSpPr>
            <p:nvPr/>
          </p:nvGrpSpPr>
          <p:grpSpPr bwMode="auto">
            <a:xfrm>
              <a:off x="1822430" y="4378325"/>
              <a:ext cx="2893239" cy="418827"/>
              <a:chOff x="1390729" y="3785733"/>
              <a:chExt cx="2893239" cy="1108017"/>
            </a:xfrm>
          </p:grpSpPr>
          <p:cxnSp>
            <p:nvCxnSpPr>
              <p:cNvPr id="18" name="直接连接符 19"/>
              <p:cNvCxnSpPr>
                <a:cxnSpLocks noChangeShapeType="1"/>
              </p:cNvCxnSpPr>
              <p:nvPr/>
            </p:nvCxnSpPr>
            <p:spPr bwMode="auto">
              <a:xfrm>
                <a:off x="1390729" y="3785733"/>
                <a:ext cx="2893239" cy="0"/>
              </a:xfrm>
              <a:prstGeom prst="line">
                <a:avLst/>
              </a:prstGeom>
              <a:noFill/>
              <a:ln w="28575" algn="ctr">
                <a:solidFill>
                  <a:srgbClr val="C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直接箭头连接符 22"/>
              <p:cNvCxnSpPr>
                <a:cxnSpLocks noChangeShapeType="1"/>
              </p:cNvCxnSpPr>
              <p:nvPr/>
            </p:nvCxnSpPr>
            <p:spPr bwMode="auto">
              <a:xfrm>
                <a:off x="3021501" y="3798309"/>
                <a:ext cx="0" cy="1095441"/>
              </a:xfrm>
              <a:prstGeom prst="straightConnector1">
                <a:avLst/>
              </a:prstGeom>
              <a:noFill/>
              <a:ln w="28575" algn="ctr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" name="直接连接符 33"/>
            <p:cNvCxnSpPr>
              <a:cxnSpLocks noChangeShapeType="1"/>
            </p:cNvCxnSpPr>
            <p:nvPr/>
          </p:nvCxnSpPr>
          <p:spPr bwMode="auto">
            <a:xfrm>
              <a:off x="1545394" y="5579522"/>
              <a:ext cx="2893239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" name="组合 19"/>
          <p:cNvGrpSpPr>
            <a:grpSpLocks/>
          </p:cNvGrpSpPr>
          <p:nvPr/>
        </p:nvGrpSpPr>
        <p:grpSpPr bwMode="auto">
          <a:xfrm>
            <a:off x="4420582" y="4544771"/>
            <a:ext cx="1071028" cy="1125015"/>
            <a:chOff x="4715669" y="4378325"/>
            <a:chExt cx="1152475" cy="1201197"/>
          </a:xfrm>
        </p:grpSpPr>
        <p:grpSp>
          <p:nvGrpSpPr>
            <p:cNvPr id="21" name="组合 23"/>
            <p:cNvGrpSpPr>
              <a:grpSpLocks/>
            </p:cNvGrpSpPr>
            <p:nvPr/>
          </p:nvGrpSpPr>
          <p:grpSpPr bwMode="auto">
            <a:xfrm>
              <a:off x="4992718" y="4378325"/>
              <a:ext cx="580187" cy="418827"/>
              <a:chOff x="1390729" y="3785733"/>
              <a:chExt cx="2893239" cy="1108017"/>
            </a:xfrm>
          </p:grpSpPr>
          <p:cxnSp>
            <p:nvCxnSpPr>
              <p:cNvPr id="23" name="直接连接符 24"/>
              <p:cNvCxnSpPr>
                <a:cxnSpLocks noChangeShapeType="1"/>
              </p:cNvCxnSpPr>
              <p:nvPr/>
            </p:nvCxnSpPr>
            <p:spPr bwMode="auto">
              <a:xfrm>
                <a:off x="1390729" y="3785733"/>
                <a:ext cx="2893239" cy="0"/>
              </a:xfrm>
              <a:prstGeom prst="line">
                <a:avLst/>
              </a:prstGeom>
              <a:noFill/>
              <a:ln w="28575" algn="ctr">
                <a:solidFill>
                  <a:srgbClr val="C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直接箭头连接符 25"/>
              <p:cNvCxnSpPr>
                <a:cxnSpLocks noChangeShapeType="1"/>
              </p:cNvCxnSpPr>
              <p:nvPr/>
            </p:nvCxnSpPr>
            <p:spPr bwMode="auto">
              <a:xfrm>
                <a:off x="3021501" y="3798309"/>
                <a:ext cx="0" cy="1095441"/>
              </a:xfrm>
              <a:prstGeom prst="straightConnector1">
                <a:avLst/>
              </a:prstGeom>
              <a:noFill/>
              <a:ln w="28575" algn="ctr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" name="直接连接符 35"/>
            <p:cNvCxnSpPr>
              <a:cxnSpLocks noChangeShapeType="1"/>
            </p:cNvCxnSpPr>
            <p:nvPr/>
          </p:nvCxnSpPr>
          <p:spPr bwMode="auto">
            <a:xfrm>
              <a:off x="4715669" y="5579522"/>
              <a:ext cx="1152475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" name="组合 24"/>
          <p:cNvGrpSpPr>
            <a:grpSpLocks/>
          </p:cNvGrpSpPr>
          <p:nvPr/>
        </p:nvGrpSpPr>
        <p:grpSpPr bwMode="auto">
          <a:xfrm>
            <a:off x="6057294" y="4544771"/>
            <a:ext cx="1558532" cy="1125015"/>
            <a:chOff x="6353135" y="4378325"/>
            <a:chExt cx="1675249" cy="1201197"/>
          </a:xfrm>
        </p:grpSpPr>
        <p:grpSp>
          <p:nvGrpSpPr>
            <p:cNvPr id="26" name="组合 29"/>
            <p:cNvGrpSpPr>
              <a:grpSpLocks/>
            </p:cNvGrpSpPr>
            <p:nvPr/>
          </p:nvGrpSpPr>
          <p:grpSpPr bwMode="auto">
            <a:xfrm>
              <a:off x="6353135" y="4378325"/>
              <a:ext cx="1675249" cy="418827"/>
              <a:chOff x="1390729" y="3785733"/>
              <a:chExt cx="2893239" cy="1108017"/>
            </a:xfrm>
          </p:grpSpPr>
          <p:cxnSp>
            <p:nvCxnSpPr>
              <p:cNvPr id="28" name="直接连接符 30"/>
              <p:cNvCxnSpPr>
                <a:cxnSpLocks noChangeShapeType="1"/>
              </p:cNvCxnSpPr>
              <p:nvPr/>
            </p:nvCxnSpPr>
            <p:spPr bwMode="auto">
              <a:xfrm>
                <a:off x="1390729" y="3785733"/>
                <a:ext cx="2893239" cy="0"/>
              </a:xfrm>
              <a:prstGeom prst="line">
                <a:avLst/>
              </a:prstGeom>
              <a:noFill/>
              <a:ln w="28575" algn="ctr">
                <a:solidFill>
                  <a:srgbClr val="C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直接箭头连接符 31"/>
              <p:cNvCxnSpPr>
                <a:cxnSpLocks noChangeShapeType="1"/>
              </p:cNvCxnSpPr>
              <p:nvPr/>
            </p:nvCxnSpPr>
            <p:spPr bwMode="auto">
              <a:xfrm>
                <a:off x="3021501" y="3798309"/>
                <a:ext cx="0" cy="1095441"/>
              </a:xfrm>
              <a:prstGeom prst="straightConnector1">
                <a:avLst/>
              </a:prstGeom>
              <a:noFill/>
              <a:ln w="28575" algn="ctr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7" name="直接连接符 36"/>
            <p:cNvCxnSpPr>
              <a:cxnSpLocks noChangeShapeType="1"/>
            </p:cNvCxnSpPr>
            <p:nvPr/>
          </p:nvCxnSpPr>
          <p:spPr bwMode="auto">
            <a:xfrm>
              <a:off x="6439338" y="5579522"/>
              <a:ext cx="1589046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0" name="文本框 29"/>
          <p:cNvSpPr txBox="1"/>
          <p:nvPr/>
        </p:nvSpPr>
        <p:spPr bwMode="auto">
          <a:xfrm>
            <a:off x="8223384" y="1626569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(2.34)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1" name="文本框 30"/>
          <p:cNvSpPr txBox="1"/>
          <p:nvPr/>
        </p:nvSpPr>
        <p:spPr bwMode="auto">
          <a:xfrm>
            <a:off x="8223384" y="3920065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(2.35)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2" name="文本框 31"/>
          <p:cNvSpPr txBox="1"/>
          <p:nvPr/>
        </p:nvSpPr>
        <p:spPr bwMode="auto">
          <a:xfrm>
            <a:off x="8223384" y="5078147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(2.36)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0523160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16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960456"/>
              </p:ext>
            </p:extLst>
          </p:nvPr>
        </p:nvGraphicFramePr>
        <p:xfrm>
          <a:off x="489624" y="1491554"/>
          <a:ext cx="70024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5" name="Equation" r:id="rId4" imgW="3162300" imgH="393700" progId="Equation.DSMT4">
                  <p:embed/>
                </p:oleObj>
              </mc:Choice>
              <mc:Fallback>
                <p:oleObj name="Equation" r:id="rId4" imgW="3162300" imgH="393700" progId="Equation.DSMT4">
                  <p:embed/>
                  <p:pic>
                    <p:nvPicPr>
                      <p:cNvPr id="28676" name="对象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24" y="1491554"/>
                        <a:ext cx="7002462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644328"/>
              </p:ext>
            </p:extLst>
          </p:nvPr>
        </p:nvGraphicFramePr>
        <p:xfrm>
          <a:off x="476924" y="2758379"/>
          <a:ext cx="72866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6" name="Equation" r:id="rId6" imgW="3289300" imgH="469900" progId="Equation.DSMT4">
                  <p:embed/>
                </p:oleObj>
              </mc:Choice>
              <mc:Fallback>
                <p:oleObj name="Equation" r:id="rId6" imgW="3289300" imgH="469900" progId="Equation.DSMT4">
                  <p:embed/>
                  <p:pic>
                    <p:nvPicPr>
                      <p:cNvPr id="27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924" y="2758379"/>
                        <a:ext cx="728662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组合 17"/>
          <p:cNvGrpSpPr>
            <a:grpSpLocks/>
          </p:cNvGrpSpPr>
          <p:nvPr/>
        </p:nvGrpSpPr>
        <p:grpSpPr bwMode="auto">
          <a:xfrm>
            <a:off x="972224" y="2467867"/>
            <a:ext cx="3003550" cy="387350"/>
            <a:chOff x="1390729" y="3785733"/>
            <a:chExt cx="2893239" cy="1108017"/>
          </a:xfrm>
        </p:grpSpPr>
        <p:cxnSp>
          <p:nvCxnSpPr>
            <p:cNvPr id="19" name="直接连接符 28"/>
            <p:cNvCxnSpPr>
              <a:cxnSpLocks noChangeShapeType="1"/>
            </p:cNvCxnSpPr>
            <p:nvPr/>
          </p:nvCxnSpPr>
          <p:spPr bwMode="auto">
            <a:xfrm>
              <a:off x="1390729" y="3785733"/>
              <a:ext cx="2893239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直接箭头连接符 32"/>
            <p:cNvCxnSpPr>
              <a:cxnSpLocks noChangeShapeType="1"/>
            </p:cNvCxnSpPr>
            <p:nvPr/>
          </p:nvCxnSpPr>
          <p:spPr bwMode="auto">
            <a:xfrm>
              <a:off x="3021501" y="3798309"/>
              <a:ext cx="0" cy="1095441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组合 20"/>
          <p:cNvGrpSpPr>
            <a:grpSpLocks/>
          </p:cNvGrpSpPr>
          <p:nvPr/>
        </p:nvGrpSpPr>
        <p:grpSpPr bwMode="auto">
          <a:xfrm>
            <a:off x="769024" y="3785492"/>
            <a:ext cx="6415087" cy="1554162"/>
            <a:chOff x="1110456" y="3722859"/>
            <a:chExt cx="6916738" cy="1674019"/>
          </a:xfrm>
        </p:grpSpPr>
        <p:graphicFrame>
          <p:nvGraphicFramePr>
            <p:cNvPr id="22" name="对象 33"/>
            <p:cNvGraphicFramePr>
              <a:graphicFrameLocks noChangeAspect="1"/>
            </p:cNvGraphicFramePr>
            <p:nvPr/>
          </p:nvGraphicFramePr>
          <p:xfrm>
            <a:off x="1110456" y="4280865"/>
            <a:ext cx="6916738" cy="1116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217" name="Equation" r:id="rId8" imgW="2895600" imgH="469900" progId="Equation.DSMT4">
                    <p:embed/>
                  </p:oleObj>
                </mc:Choice>
                <mc:Fallback>
                  <p:oleObj name="Equation" r:id="rId8" imgW="2895600" imgH="469900" progId="Equation.DSMT4">
                    <p:embed/>
                    <p:pic>
                      <p:nvPicPr>
                        <p:cNvPr id="28685" name="对象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0456" y="4280865"/>
                          <a:ext cx="6916738" cy="11160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下箭头 34"/>
            <p:cNvSpPr>
              <a:spLocks noChangeArrowheads="1"/>
            </p:cNvSpPr>
            <p:nvPr/>
          </p:nvSpPr>
          <p:spPr bwMode="auto">
            <a:xfrm>
              <a:off x="4345294" y="3722859"/>
              <a:ext cx="432048" cy="425292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b="0">
                <a:solidFill>
                  <a:schemeClr val="tx1"/>
                </a:solidFill>
              </a:endParaRPr>
            </a:p>
          </p:txBody>
        </p:sp>
      </p:grpSp>
      <p:sp>
        <p:nvSpPr>
          <p:cNvPr id="24" name="文本框 23"/>
          <p:cNvSpPr txBox="1"/>
          <p:nvPr/>
        </p:nvSpPr>
        <p:spPr bwMode="auto">
          <a:xfrm>
            <a:off x="7744261" y="1665962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(2.36)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5" name="文本框 24"/>
          <p:cNvSpPr txBox="1"/>
          <p:nvPr/>
        </p:nvSpPr>
        <p:spPr bwMode="auto">
          <a:xfrm>
            <a:off x="7750611" y="3033592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(2.37)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6" name="文本框 25"/>
          <p:cNvSpPr txBox="1"/>
          <p:nvPr/>
        </p:nvSpPr>
        <p:spPr bwMode="auto">
          <a:xfrm>
            <a:off x="7744261" y="4540924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(2.38)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cxnSp>
        <p:nvCxnSpPr>
          <p:cNvPr id="27" name="直接连接符 4"/>
          <p:cNvCxnSpPr>
            <a:cxnSpLocks noChangeShapeType="1"/>
          </p:cNvCxnSpPr>
          <p:nvPr/>
        </p:nvCxnSpPr>
        <p:spPr bwMode="auto">
          <a:xfrm>
            <a:off x="1529436" y="2302767"/>
            <a:ext cx="792163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直接连接符 4"/>
          <p:cNvCxnSpPr>
            <a:cxnSpLocks noChangeShapeType="1"/>
          </p:cNvCxnSpPr>
          <p:nvPr/>
        </p:nvCxnSpPr>
        <p:spPr bwMode="auto">
          <a:xfrm>
            <a:off x="1816774" y="3775967"/>
            <a:ext cx="504825" cy="0"/>
          </a:xfrm>
          <a:prstGeom prst="line">
            <a:avLst/>
          </a:prstGeom>
          <a:noFill/>
          <a:ln w="38100" algn="ctr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91884118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33"/>
          <p:cNvGraphicFramePr>
            <a:graphicFrameLocks noChangeAspect="1"/>
          </p:cNvGraphicFramePr>
          <p:nvPr/>
        </p:nvGraphicFramePr>
        <p:xfrm>
          <a:off x="468313" y="1236663"/>
          <a:ext cx="6916737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6" name="Equation" r:id="rId4" imgW="2895600" imgH="469900" progId="Equation.DSMT4">
                  <p:embed/>
                </p:oleObj>
              </mc:Choice>
              <mc:Fallback>
                <p:oleObj name="Equation" r:id="rId4" imgW="2895600" imgH="469900" progId="Equation.DSMT4">
                  <p:embed/>
                  <p:pic>
                    <p:nvPicPr>
                      <p:cNvPr id="30724" name="对象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36663"/>
                        <a:ext cx="6916737" cy="11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07950" y="2205038"/>
            <a:ext cx="7562850" cy="1652587"/>
            <a:chOff x="695046" y="2316143"/>
            <a:chExt cx="7563129" cy="1652607"/>
          </a:xfrm>
        </p:grpSpPr>
        <p:sp>
          <p:nvSpPr>
            <p:cNvPr id="5" name="下箭头 34"/>
            <p:cNvSpPr>
              <a:spLocks noChangeArrowheads="1"/>
            </p:cNvSpPr>
            <p:nvPr/>
          </p:nvSpPr>
          <p:spPr bwMode="auto">
            <a:xfrm>
              <a:off x="4312320" y="2316143"/>
              <a:ext cx="432048" cy="425292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b="0">
                <a:solidFill>
                  <a:schemeClr val="tx1"/>
                </a:solidFill>
              </a:endParaRPr>
            </a:p>
          </p:txBody>
        </p:sp>
        <p:graphicFrame>
          <p:nvGraphicFramePr>
            <p:cNvPr id="6" name="对象 13"/>
            <p:cNvGraphicFramePr>
              <a:graphicFrameLocks noChangeAspect="1"/>
            </p:cNvGraphicFramePr>
            <p:nvPr/>
          </p:nvGraphicFramePr>
          <p:xfrm>
            <a:off x="1160463" y="2852738"/>
            <a:ext cx="7097712" cy="1116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237" name="Equation" r:id="rId6" imgW="2971800" imgH="469900" progId="Equation.DSMT4">
                    <p:embed/>
                  </p:oleObj>
                </mc:Choice>
                <mc:Fallback>
                  <p:oleObj name="Equation" r:id="rId6" imgW="2971800" imgH="469900" progId="Equation.DSMT4">
                    <p:embed/>
                    <p:pic>
                      <p:nvPicPr>
                        <p:cNvPr id="30734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0463" y="2852738"/>
                          <a:ext cx="7097712" cy="11160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文本框 2"/>
            <p:cNvSpPr txBox="1">
              <a:spLocks noChangeArrowheads="1"/>
            </p:cNvSpPr>
            <p:nvPr/>
          </p:nvSpPr>
          <p:spPr bwMode="auto">
            <a:xfrm>
              <a:off x="695046" y="3050069"/>
              <a:ext cx="56225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>
                  <a:solidFill>
                    <a:schemeClr val="tx1"/>
                  </a:solidFill>
                  <a:latin typeface="Arial" panose="020B0604020202020204" pitchFamily="34" charset="0"/>
                </a:rPr>
                <a:t>令</a:t>
              </a:r>
              <a:endParaRPr lang="en-US" altLang="zh-CN" sz="280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684213" y="4005263"/>
            <a:ext cx="3916362" cy="1444625"/>
            <a:chOff x="1083317" y="4070381"/>
            <a:chExt cx="3914927" cy="1444080"/>
          </a:xfrm>
        </p:grpSpPr>
        <p:sp>
          <p:nvSpPr>
            <p:cNvPr id="9" name="下箭头 16"/>
            <p:cNvSpPr>
              <a:spLocks noChangeArrowheads="1"/>
            </p:cNvSpPr>
            <p:nvPr/>
          </p:nvSpPr>
          <p:spPr bwMode="auto">
            <a:xfrm>
              <a:off x="4312320" y="4070381"/>
              <a:ext cx="432048" cy="425292"/>
            </a:xfrm>
            <a:prstGeom prst="downArrow">
              <a:avLst>
                <a:gd name="adj1" fmla="val 50000"/>
                <a:gd name="adj2" fmla="val 50000"/>
              </a:avLst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b="0">
                <a:solidFill>
                  <a:schemeClr val="tx1"/>
                </a:solidFill>
              </a:endParaRPr>
            </a:p>
          </p:txBody>
        </p:sp>
        <p:sp>
          <p:nvSpPr>
            <p:cNvPr id="10" name="文本框 2"/>
            <p:cNvSpPr txBox="1">
              <a:spLocks noChangeArrowheads="1"/>
            </p:cNvSpPr>
            <p:nvPr/>
          </p:nvSpPr>
          <p:spPr bwMode="auto">
            <a:xfrm>
              <a:off x="1083317" y="4314132"/>
              <a:ext cx="295232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原微分方程和边界条件的泛函就是</a:t>
              </a:r>
              <a:endPara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1" name="对象 20"/>
            <p:cNvGraphicFramePr>
              <a:graphicFrameLocks noChangeAspect="1"/>
            </p:cNvGraphicFramePr>
            <p:nvPr/>
          </p:nvGraphicFramePr>
          <p:xfrm>
            <a:off x="4058444" y="4849088"/>
            <a:ext cx="939800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238" name="Equation" r:id="rId8" imgW="393529" imgH="152334" progId="Equation.DSMT4">
                    <p:embed/>
                  </p:oleObj>
                </mc:Choice>
                <mc:Fallback>
                  <p:oleObj name="Equation" r:id="rId8" imgW="393529" imgH="152334" progId="Equation.DSMT4">
                    <p:embed/>
                    <p:pic>
                      <p:nvPicPr>
                        <p:cNvPr id="30732" name="对象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8444" y="4849088"/>
                          <a:ext cx="939800" cy="361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文本框 11"/>
          <p:cNvSpPr txBox="1"/>
          <p:nvPr/>
        </p:nvSpPr>
        <p:spPr bwMode="auto">
          <a:xfrm>
            <a:off x="7885113" y="1557294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(2.38)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3" name="文本框 12"/>
          <p:cNvSpPr txBox="1"/>
          <p:nvPr/>
        </p:nvSpPr>
        <p:spPr bwMode="auto">
          <a:xfrm>
            <a:off x="7885113" y="3043194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(2.39)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5" name="文本框 14"/>
          <p:cNvSpPr txBox="1"/>
          <p:nvPr/>
        </p:nvSpPr>
        <p:spPr bwMode="auto">
          <a:xfrm>
            <a:off x="7885113" y="4729119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(2.40)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5306281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337354"/>
              </p:ext>
            </p:extLst>
          </p:nvPr>
        </p:nvGraphicFramePr>
        <p:xfrm>
          <a:off x="4067175" y="1265238"/>
          <a:ext cx="13652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2" name="Equation" r:id="rId4" imgW="571252" imgH="215806" progId="Equation.DSMT4">
                  <p:embed/>
                </p:oleObj>
              </mc:Choice>
              <mc:Fallback>
                <p:oleObj name="Equation" r:id="rId4" imgW="571252" imgH="215806" progId="Equation.DSMT4">
                  <p:embed/>
                  <p:pic>
                    <p:nvPicPr>
                      <p:cNvPr id="32772" name="对象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265238"/>
                        <a:ext cx="136525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533400" y="1198563"/>
            <a:ext cx="37512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泛函的极值，假设近似解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05627"/>
              </p:ext>
            </p:extLst>
          </p:nvPr>
        </p:nvGraphicFramePr>
        <p:xfrm>
          <a:off x="107950" y="2257425"/>
          <a:ext cx="81359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3" name="Equation" r:id="rId6" imgW="4305300" imgH="393700" progId="Equation.DSMT4">
                  <p:embed/>
                </p:oleObj>
              </mc:Choice>
              <mc:Fallback>
                <p:oleObj name="Equation" r:id="rId6" imgW="4305300" imgH="393700" progId="Equation.DSMT4">
                  <p:embed/>
                  <p:pic>
                    <p:nvPicPr>
                      <p:cNvPr id="18" name="对象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257425"/>
                        <a:ext cx="81359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376951"/>
              </p:ext>
            </p:extLst>
          </p:nvPr>
        </p:nvGraphicFramePr>
        <p:xfrm>
          <a:off x="87313" y="3213100"/>
          <a:ext cx="8202612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4" name="Equation" r:id="rId8" imgW="4762500" imgH="673100" progId="Equation.DSMT4">
                  <p:embed/>
                </p:oleObj>
              </mc:Choice>
              <mc:Fallback>
                <p:oleObj name="Equation" r:id="rId8" imgW="4762500" imgH="673100" progId="Equation.DSMT4">
                  <p:embed/>
                  <p:pic>
                    <p:nvPicPr>
                      <p:cNvPr id="20" name="对象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3213100"/>
                        <a:ext cx="8202612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73025" y="3933825"/>
            <a:ext cx="7348538" cy="1223963"/>
            <a:chOff x="72777" y="3933056"/>
            <a:chExt cx="7883599" cy="1350144"/>
          </a:xfrm>
        </p:grpSpPr>
        <p:cxnSp>
          <p:nvCxnSpPr>
            <p:cNvPr id="8" name="直接连接符 5"/>
            <p:cNvCxnSpPr>
              <a:cxnSpLocks noChangeShapeType="1"/>
            </p:cNvCxnSpPr>
            <p:nvPr/>
          </p:nvCxnSpPr>
          <p:spPr bwMode="auto">
            <a:xfrm>
              <a:off x="533629" y="3933056"/>
              <a:ext cx="723671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直接连接符 21"/>
            <p:cNvCxnSpPr>
              <a:cxnSpLocks noChangeShapeType="1"/>
            </p:cNvCxnSpPr>
            <p:nvPr/>
          </p:nvCxnSpPr>
          <p:spPr bwMode="auto">
            <a:xfrm>
              <a:off x="4127067" y="3933056"/>
              <a:ext cx="723671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直接连接符 22"/>
            <p:cNvCxnSpPr>
              <a:cxnSpLocks noChangeShapeType="1"/>
            </p:cNvCxnSpPr>
            <p:nvPr/>
          </p:nvCxnSpPr>
          <p:spPr bwMode="auto">
            <a:xfrm>
              <a:off x="7524328" y="3933056"/>
              <a:ext cx="432048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直接连接符 23"/>
            <p:cNvCxnSpPr>
              <a:cxnSpLocks noChangeShapeType="1"/>
            </p:cNvCxnSpPr>
            <p:nvPr/>
          </p:nvCxnSpPr>
          <p:spPr bwMode="auto">
            <a:xfrm>
              <a:off x="72777" y="4482109"/>
              <a:ext cx="997198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2" name="对象 35"/>
            <p:cNvGraphicFramePr>
              <a:graphicFrameLocks noChangeAspect="1"/>
            </p:cNvGraphicFramePr>
            <p:nvPr/>
          </p:nvGraphicFramePr>
          <p:xfrm>
            <a:off x="1387099" y="4884738"/>
            <a:ext cx="852487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275" name="Equation" r:id="rId10" imgW="406224" imgH="190417" progId="Equation.DSMT4">
                    <p:embed/>
                  </p:oleObj>
                </mc:Choice>
                <mc:Fallback>
                  <p:oleObj name="Equation" r:id="rId10" imgW="406224" imgH="190417" progId="Equation.DSMT4">
                    <p:embed/>
                    <p:pic>
                      <p:nvPicPr>
                        <p:cNvPr id="32796" name="对象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7099" y="4884738"/>
                          <a:ext cx="852487" cy="398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组合 12"/>
          <p:cNvGrpSpPr>
            <a:grpSpLocks/>
          </p:cNvGrpSpPr>
          <p:nvPr/>
        </p:nvGrpSpPr>
        <p:grpSpPr bwMode="auto">
          <a:xfrm>
            <a:off x="1403350" y="3933825"/>
            <a:ext cx="6697663" cy="1223963"/>
            <a:chOff x="1403648" y="3933056"/>
            <a:chExt cx="7185058" cy="1350144"/>
          </a:xfrm>
        </p:grpSpPr>
        <p:cxnSp>
          <p:nvCxnSpPr>
            <p:cNvPr id="15" name="直接连接符 14"/>
            <p:cNvCxnSpPr/>
            <p:nvPr/>
          </p:nvCxnSpPr>
          <p:spPr bwMode="auto">
            <a:xfrm>
              <a:off x="1635259" y="3933056"/>
              <a:ext cx="936663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 bwMode="auto">
            <a:xfrm>
              <a:off x="5266106" y="3933056"/>
              <a:ext cx="936663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 bwMode="auto">
            <a:xfrm>
              <a:off x="1403648" y="4482920"/>
              <a:ext cx="936663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 bwMode="auto">
            <a:xfrm>
              <a:off x="7970508" y="3933056"/>
              <a:ext cx="618198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19" name="对象 36"/>
            <p:cNvGraphicFramePr>
              <a:graphicFrameLocks noChangeAspect="1"/>
            </p:cNvGraphicFramePr>
            <p:nvPr/>
          </p:nvGraphicFramePr>
          <p:xfrm>
            <a:off x="2206625" y="4884738"/>
            <a:ext cx="906463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276" name="Equation" r:id="rId12" imgW="431613" imgH="190417" progId="Equation.DSMT4">
                    <p:embed/>
                  </p:oleObj>
                </mc:Choice>
                <mc:Fallback>
                  <p:oleObj name="Equation" r:id="rId12" imgW="431613" imgH="190417" progId="Equation.DSMT4">
                    <p:embed/>
                    <p:pic>
                      <p:nvPicPr>
                        <p:cNvPr id="32791" name="对象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6625" y="4884738"/>
                          <a:ext cx="906463" cy="398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组合 19"/>
          <p:cNvGrpSpPr>
            <a:grpSpLocks/>
          </p:cNvGrpSpPr>
          <p:nvPr/>
        </p:nvGrpSpPr>
        <p:grpSpPr bwMode="auto">
          <a:xfrm>
            <a:off x="2627313" y="3933825"/>
            <a:ext cx="4186237" cy="1395413"/>
            <a:chOff x="2689976" y="3933056"/>
            <a:chExt cx="4489207" cy="1540644"/>
          </a:xfrm>
        </p:grpSpPr>
        <p:cxnSp>
          <p:nvCxnSpPr>
            <p:cNvPr id="21" name="直接连接符 20"/>
            <p:cNvCxnSpPr/>
            <p:nvPr/>
          </p:nvCxnSpPr>
          <p:spPr bwMode="auto">
            <a:xfrm>
              <a:off x="2689976" y="3950583"/>
              <a:ext cx="93631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 bwMode="auto">
            <a:xfrm>
              <a:off x="6242867" y="3933056"/>
              <a:ext cx="93631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23" name="对象 37"/>
            <p:cNvGraphicFramePr>
              <a:graphicFrameLocks noChangeAspect="1"/>
            </p:cNvGraphicFramePr>
            <p:nvPr/>
          </p:nvGraphicFramePr>
          <p:xfrm>
            <a:off x="3113088" y="4649788"/>
            <a:ext cx="3548063" cy="823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277" name="Equation" r:id="rId14" imgW="1688367" imgH="393529" progId="Equation.DSMT4">
                    <p:embed/>
                  </p:oleObj>
                </mc:Choice>
                <mc:Fallback>
                  <p:oleObj name="Equation" r:id="rId14" imgW="1688367" imgH="393529" progId="Equation.DSMT4">
                    <p:embed/>
                    <p:pic>
                      <p:nvPicPr>
                        <p:cNvPr id="32786" name="对象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3088" y="4649788"/>
                          <a:ext cx="3548063" cy="823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文本框 23"/>
          <p:cNvSpPr txBox="1"/>
          <p:nvPr/>
        </p:nvSpPr>
        <p:spPr bwMode="auto">
          <a:xfrm>
            <a:off x="8297863" y="1403307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(2.41)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5" name="文本框 24"/>
          <p:cNvSpPr txBox="1"/>
          <p:nvPr/>
        </p:nvSpPr>
        <p:spPr bwMode="auto">
          <a:xfrm>
            <a:off x="8297863" y="2420894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(2.42)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6" name="文本框 25"/>
          <p:cNvSpPr txBox="1"/>
          <p:nvPr/>
        </p:nvSpPr>
        <p:spPr bwMode="auto">
          <a:xfrm>
            <a:off x="8297863" y="3418638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(2.43)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7" name="文本框 26"/>
          <p:cNvSpPr txBox="1"/>
          <p:nvPr/>
        </p:nvSpPr>
        <p:spPr bwMode="auto">
          <a:xfrm>
            <a:off x="8243888" y="4652919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(2.44)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cxnSp>
        <p:nvCxnSpPr>
          <p:cNvPr id="28" name="直接连接符 4"/>
          <p:cNvCxnSpPr>
            <a:cxnSpLocks noChangeShapeType="1"/>
          </p:cNvCxnSpPr>
          <p:nvPr/>
        </p:nvCxnSpPr>
        <p:spPr bwMode="auto">
          <a:xfrm>
            <a:off x="3640138" y="5516563"/>
            <a:ext cx="2155825" cy="0"/>
          </a:xfrm>
          <a:prstGeom prst="line">
            <a:avLst/>
          </a:prstGeom>
          <a:noFill/>
          <a:ln w="38100" algn="ctr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70655993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04825" y="1637035"/>
            <a:ext cx="3751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所以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56459"/>
              </p:ext>
            </p:extLst>
          </p:nvPr>
        </p:nvGraphicFramePr>
        <p:xfrm>
          <a:off x="1339850" y="2232347"/>
          <a:ext cx="639921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91" name="Equation" r:id="rId4" imgW="3048000" imgH="393700" progId="Equation.DSMT4">
                  <p:embed/>
                </p:oleObj>
              </mc:Choice>
              <mc:Fallback>
                <p:oleObj name="Equation" r:id="rId4" imgW="3048000" imgH="393700" progId="Equation.DSMT4">
                  <p:embed/>
                  <p:pic>
                    <p:nvPicPr>
                      <p:cNvPr id="34821" name="对象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232347"/>
                        <a:ext cx="6399213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479773" y="3068960"/>
            <a:ext cx="7234238" cy="1681162"/>
            <a:chOff x="533628" y="2629837"/>
            <a:chExt cx="7234803" cy="1682036"/>
          </a:xfrm>
        </p:grpSpPr>
        <p:graphicFrame>
          <p:nvGraphicFramePr>
            <p:cNvPr id="6" name="对象 26"/>
            <p:cNvGraphicFramePr>
              <a:graphicFrameLocks noChangeAspect="1"/>
            </p:cNvGraphicFramePr>
            <p:nvPr/>
          </p:nvGraphicFramePr>
          <p:xfrm>
            <a:off x="1448594" y="3492723"/>
            <a:ext cx="6319837" cy="819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92" name="Equation" r:id="rId6" imgW="3009900" imgH="393700" progId="Equation.DSMT4">
                    <p:embed/>
                  </p:oleObj>
                </mc:Choice>
                <mc:Fallback>
                  <p:oleObj name="Equation" r:id="rId6" imgW="3009900" imgH="393700" progId="Equation.DSMT4">
                    <p:embed/>
                    <p:pic>
                      <p:nvPicPr>
                        <p:cNvPr id="34829" name="对象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8594" y="3492723"/>
                          <a:ext cx="6319837" cy="819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文本框 2"/>
            <p:cNvSpPr txBox="1">
              <a:spLocks noChangeArrowheads="1"/>
            </p:cNvSpPr>
            <p:nvPr/>
          </p:nvSpPr>
          <p:spPr bwMode="auto">
            <a:xfrm>
              <a:off x="533628" y="2629837"/>
              <a:ext cx="3750340" cy="646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又因为</a:t>
              </a:r>
              <a:endParaRPr lang="en-US" altLang="zh-CN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8" name="对象 34"/>
            <p:cNvGraphicFramePr>
              <a:graphicFrameLocks noChangeAspect="1"/>
            </p:cNvGraphicFramePr>
            <p:nvPr/>
          </p:nvGraphicFramePr>
          <p:xfrm>
            <a:off x="1619672" y="2802270"/>
            <a:ext cx="1173162" cy="395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93" name="Equation" r:id="rId8" imgW="558800" imgH="190500" progId="Equation.DSMT4">
                    <p:embed/>
                  </p:oleObj>
                </mc:Choice>
                <mc:Fallback>
                  <p:oleObj name="Equation" r:id="rId8" imgW="558800" imgH="190500" progId="Equation.DSMT4">
                    <p:embed/>
                    <p:pic>
                      <p:nvPicPr>
                        <p:cNvPr id="34831" name="对象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9672" y="2802270"/>
                          <a:ext cx="1173162" cy="395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504825" y="4910460"/>
            <a:ext cx="4470400" cy="646112"/>
            <a:chOff x="533628" y="4471203"/>
            <a:chExt cx="4470420" cy="646331"/>
          </a:xfrm>
        </p:grpSpPr>
        <p:sp>
          <p:nvSpPr>
            <p:cNvPr id="10" name="文本框 2"/>
            <p:cNvSpPr txBox="1">
              <a:spLocks noChangeArrowheads="1"/>
            </p:cNvSpPr>
            <p:nvPr/>
          </p:nvSpPr>
          <p:spPr bwMode="auto">
            <a:xfrm>
              <a:off x="533628" y="4471203"/>
              <a:ext cx="44704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所以精确解     让     取极值。</a:t>
              </a:r>
              <a:endParaRPr lang="en-US" altLang="zh-CN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1" name="对象 39"/>
            <p:cNvGraphicFramePr>
              <a:graphicFrameLocks noChangeAspect="1"/>
            </p:cNvGraphicFramePr>
            <p:nvPr/>
          </p:nvGraphicFramePr>
          <p:xfrm>
            <a:off x="2206253" y="4606791"/>
            <a:ext cx="239713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94" name="Equation" r:id="rId10" imgW="114102" imgH="177492" progId="Equation.DSMT4">
                    <p:embed/>
                  </p:oleObj>
                </mc:Choice>
                <mc:Fallback>
                  <p:oleObj name="Equation" r:id="rId10" imgW="114102" imgH="177492" progId="Equation.DSMT4">
                    <p:embed/>
                    <p:pic>
                      <p:nvPicPr>
                        <p:cNvPr id="34827" name="对象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6253" y="4606791"/>
                          <a:ext cx="239713" cy="368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40"/>
            <p:cNvGraphicFramePr>
              <a:graphicFrameLocks noChangeAspect="1"/>
            </p:cNvGraphicFramePr>
            <p:nvPr/>
          </p:nvGraphicFramePr>
          <p:xfrm>
            <a:off x="2965450" y="4645828"/>
            <a:ext cx="319088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95" name="Equation" r:id="rId12" imgW="152334" imgH="139639" progId="Equation.DSMT4">
                    <p:embed/>
                  </p:oleObj>
                </mc:Choice>
                <mc:Fallback>
                  <p:oleObj name="Equation" r:id="rId12" imgW="152334" imgH="139639" progId="Equation.DSMT4">
                    <p:embed/>
                    <p:pic>
                      <p:nvPicPr>
                        <p:cNvPr id="34828" name="对象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5450" y="4645828"/>
                          <a:ext cx="319088" cy="288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文本框 12"/>
          <p:cNvSpPr txBox="1"/>
          <p:nvPr/>
        </p:nvSpPr>
        <p:spPr bwMode="auto">
          <a:xfrm>
            <a:off x="7927975" y="2456935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(2.45)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5" name="文本框 14"/>
          <p:cNvSpPr txBox="1"/>
          <p:nvPr/>
        </p:nvSpPr>
        <p:spPr bwMode="auto">
          <a:xfrm>
            <a:off x="7927975" y="4155560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(2.46)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7471737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03250" y="1284288"/>
            <a:ext cx="8432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里兹法</a:t>
            </a:r>
            <a:endParaRPr lang="en-US" altLang="zh-CN" sz="2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）由伽辽金法写出等效积分形式；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）由等效积分形式求出泛函；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）将近似函数代入泛函中；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）求泛函极值，建立方程，求出待定系数。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6123852"/>
      </p:ext>
    </p:extLst>
  </p:cSld>
  <p:clrMapOvr>
    <a:masterClrMapping/>
  </p:clrMapOvr>
  <p:transition spd="slow" advClick="0" advTm="10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9002" y="1387724"/>
            <a:ext cx="843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1.8 </a:t>
            </a: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采用里兹法求解下列方程。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815727" y="3689599"/>
            <a:ext cx="7416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答：四步走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）构造伽辽金提法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）导出泛函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）给出满足强制边界条件的近似解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）计算泛函的极值，获得近似解。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144600"/>
              </p:ext>
            </p:extLst>
          </p:nvPr>
        </p:nvGraphicFramePr>
        <p:xfrm>
          <a:off x="1175881" y="2017834"/>
          <a:ext cx="3967776" cy="150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5" name="Equation" r:id="rId4" imgW="2044440" imgH="774360" progId="Equation.DSMT4">
                  <p:embed/>
                </p:oleObj>
              </mc:Choice>
              <mc:Fallback>
                <p:oleObj name="Equation" r:id="rId4" imgW="20444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5881" y="2017834"/>
                        <a:ext cx="3967776" cy="1503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692855"/>
      </p:ext>
    </p:extLst>
  </p:cSld>
  <p:clrMapOvr>
    <a:masterClrMapping/>
  </p:clrMapOvr>
  <p:transition spd="slow" advClick="0" advTm="10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76263" y="958108"/>
            <a:ext cx="8432800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）构造伽辽金提法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697940"/>
              </p:ext>
            </p:extLst>
          </p:nvPr>
        </p:nvGraphicFramePr>
        <p:xfrm>
          <a:off x="2568401" y="1542899"/>
          <a:ext cx="375761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4" name="Equation" r:id="rId4" imgW="1676400" imgH="368300" progId="Equation.DSMT4">
                  <p:embed/>
                </p:oleObj>
              </mc:Choice>
              <mc:Fallback>
                <p:oleObj name="Equation" r:id="rId4" imgW="1676400" imgH="368300" progId="Equation.DSMT4">
                  <p:embed/>
                  <p:pic>
                    <p:nvPicPr>
                      <p:cNvPr id="40965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401" y="1542899"/>
                        <a:ext cx="3757613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576263" y="2220372"/>
            <a:ext cx="843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）导出泛函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216691"/>
              </p:ext>
            </p:extLst>
          </p:nvPr>
        </p:nvGraphicFramePr>
        <p:xfrm>
          <a:off x="1115764" y="2908381"/>
          <a:ext cx="6238875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5" name="Equation" r:id="rId6" imgW="3302000" imgH="1219200" progId="Equation.DSMT4">
                  <p:embed/>
                </p:oleObj>
              </mc:Choice>
              <mc:Fallback>
                <p:oleObj name="Equation" r:id="rId6" imgW="3302000" imgH="1219200" progId="Equation.DSMT4">
                  <p:embed/>
                  <p:pic>
                    <p:nvPicPr>
                      <p:cNvPr id="40967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764" y="2908381"/>
                        <a:ext cx="6238875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 bwMode="auto">
          <a:xfrm>
            <a:off x="7518253" y="1732071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(2.47)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8" name="文本框 7"/>
          <p:cNvSpPr txBox="1"/>
          <p:nvPr/>
        </p:nvSpPr>
        <p:spPr bwMode="auto">
          <a:xfrm>
            <a:off x="7527751" y="302970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(2.48)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9" name="文本框 8"/>
          <p:cNvSpPr txBox="1"/>
          <p:nvPr/>
        </p:nvSpPr>
        <p:spPr bwMode="auto">
          <a:xfrm>
            <a:off x="7527751" y="3811819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(2.49)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0" name="文本框 9"/>
          <p:cNvSpPr txBox="1"/>
          <p:nvPr/>
        </p:nvSpPr>
        <p:spPr bwMode="auto">
          <a:xfrm>
            <a:off x="7527751" y="4720782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(2.50)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0439639"/>
      </p:ext>
    </p:extLst>
  </p:cSld>
  <p:clrMapOvr>
    <a:masterClrMapping/>
  </p:clrMapOvr>
  <p:transition spd="slow" advClick="0" advTm="1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3" name="灯片编号占位符 1">
            <a:extLst>
              <a:ext uri="{FF2B5EF4-FFF2-40B4-BE49-F238E27FC236}">
                <a16:creationId xmlns:a16="http://schemas.microsoft.com/office/drawing/2014/main" id="{76CFB747-DAFA-4AED-837F-A44F12F3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1pPr>
            <a:lvl2pPr marL="557213" indent="-214313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2pPr>
            <a:lvl3pPr marL="8572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3pPr>
            <a:lvl4pPr marL="12001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4pPr>
            <a:lvl5pPr marL="1543050" indent="-171450"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rgbClr val="FF3300"/>
                </a:solidFill>
                <a:latin typeface="Calibri" panose="020F0502020204030204" pitchFamily="34" charset="0"/>
                <a:ea typeface="仿宋" panose="02010609060101010101" pitchFamily="49" charset="-122"/>
              </a:defRPr>
            </a:lvl9pPr>
          </a:lstStyle>
          <a:p>
            <a:pPr defTabSz="342900">
              <a:defRPr/>
            </a:pPr>
            <a:fld id="{2F605116-DCC9-4041-999D-C3824771535E}" type="slidenum">
              <a:rPr lang="zh-CN" altLang="en-US" sz="675">
                <a:solidFill>
                  <a:srgbClr val="898989"/>
                </a:solidFill>
                <a:ea typeface="宋体" panose="02010600030101010101" pitchFamily="2" charset="-122"/>
              </a:rPr>
              <a:pPr defTabSz="342900">
                <a:defRPr/>
              </a:pPr>
              <a:t>2</a:t>
            </a:fld>
            <a:endParaRPr lang="en-US" altLang="zh-CN" sz="675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11" name="文本框 2"/>
          <p:cNvSpPr txBox="1">
            <a:spLocks noChangeArrowheads="1"/>
          </p:cNvSpPr>
          <p:nvPr/>
        </p:nvSpPr>
        <p:spPr bwMode="auto">
          <a:xfrm>
            <a:off x="583406" y="1327447"/>
            <a:ext cx="8289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例题：证明算子                 是自伴随的。</a:t>
            </a:r>
          </a:p>
        </p:txBody>
      </p:sp>
      <p:graphicFrame>
        <p:nvGraphicFramePr>
          <p:cNvPr id="12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599707"/>
              </p:ext>
            </p:extLst>
          </p:nvPr>
        </p:nvGraphicFramePr>
        <p:xfrm>
          <a:off x="2846388" y="1147839"/>
          <a:ext cx="15240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6" name="Equation" r:id="rId4" imgW="838200" imgH="368300" progId="Equation.DSMT4">
                  <p:embed/>
                </p:oleObj>
              </mc:Choice>
              <mc:Fallback>
                <p:oleObj name="Equation" r:id="rId4" imgW="838200" imgH="368300" progId="Equation.DSMT4">
                  <p:embed/>
                  <p:pic>
                    <p:nvPicPr>
                      <p:cNvPr id="6149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1147839"/>
                        <a:ext cx="15240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543415"/>
              </p:ext>
            </p:extLst>
          </p:nvPr>
        </p:nvGraphicFramePr>
        <p:xfrm>
          <a:off x="1268413" y="2349500"/>
          <a:ext cx="150177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7" name="Equation" r:id="rId6" imgW="825480" imgH="380880" progId="Equation.DSMT4">
                  <p:embed/>
                </p:oleObj>
              </mc:Choice>
              <mc:Fallback>
                <p:oleObj name="Equation" r:id="rId6" imgW="825480" imgH="380880" progId="Equation.DSMT4">
                  <p:embed/>
                  <p:pic>
                    <p:nvPicPr>
                      <p:cNvPr id="9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2349500"/>
                        <a:ext cx="1501775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037848"/>
              </p:ext>
            </p:extLst>
          </p:nvPr>
        </p:nvGraphicFramePr>
        <p:xfrm>
          <a:off x="2774950" y="2022475"/>
          <a:ext cx="3351213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8" name="Equation" r:id="rId8" imgW="1841500" imgH="571500" progId="Equation.DSMT4">
                  <p:embed/>
                </p:oleObj>
              </mc:Choice>
              <mc:Fallback>
                <p:oleObj name="Equation" r:id="rId8" imgW="1841500" imgH="571500" progId="Equation.DSMT4">
                  <p:embed/>
                  <p:pic>
                    <p:nvPicPr>
                      <p:cNvPr id="1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2022475"/>
                        <a:ext cx="3351213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701171"/>
              </p:ext>
            </p:extLst>
          </p:nvPr>
        </p:nvGraphicFramePr>
        <p:xfrm>
          <a:off x="2835275" y="3213100"/>
          <a:ext cx="26114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9" name="Equation" r:id="rId10" imgW="1434960" imgH="457200" progId="Equation.DSMT4">
                  <p:embed/>
                </p:oleObj>
              </mc:Choice>
              <mc:Fallback>
                <p:oleObj name="Equation" r:id="rId10" imgW="1434960" imgH="457200" progId="Equation.DSMT4">
                  <p:embed/>
                  <p:pic>
                    <p:nvPicPr>
                      <p:cNvPr id="11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3213100"/>
                        <a:ext cx="261143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899299"/>
              </p:ext>
            </p:extLst>
          </p:nvPr>
        </p:nvGraphicFramePr>
        <p:xfrm>
          <a:off x="2846388" y="4106863"/>
          <a:ext cx="41814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40" name="Equation" r:id="rId12" imgW="2298600" imgH="457200" progId="Equation.DSMT4">
                  <p:embed/>
                </p:oleObj>
              </mc:Choice>
              <mc:Fallback>
                <p:oleObj name="Equation" r:id="rId12" imgW="2298600" imgH="457200" progId="Equation.DSMT4">
                  <p:embed/>
                  <p:pic>
                    <p:nvPicPr>
                      <p:cNvPr id="12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4106863"/>
                        <a:ext cx="4181475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810242"/>
              </p:ext>
            </p:extLst>
          </p:nvPr>
        </p:nvGraphicFramePr>
        <p:xfrm>
          <a:off x="2833688" y="4999038"/>
          <a:ext cx="3789362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41" name="Equation" r:id="rId14" imgW="2082600" imgH="457200" progId="Equation.DSMT4">
                  <p:embed/>
                </p:oleObj>
              </mc:Choice>
              <mc:Fallback>
                <p:oleObj name="Equation" r:id="rId14" imgW="2082600" imgH="457200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4999038"/>
                        <a:ext cx="3789362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直接连接符 21"/>
          <p:cNvCxnSpPr>
            <a:cxnSpLocks noChangeShapeType="1"/>
          </p:cNvCxnSpPr>
          <p:nvPr/>
        </p:nvCxnSpPr>
        <p:spPr bwMode="auto">
          <a:xfrm>
            <a:off x="5076825" y="5824538"/>
            <a:ext cx="1465263" cy="0"/>
          </a:xfrm>
          <a:prstGeom prst="line">
            <a:avLst/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文本框 2"/>
          <p:cNvSpPr txBox="1">
            <a:spLocks noChangeArrowheads="1"/>
          </p:cNvSpPr>
          <p:nvPr/>
        </p:nvSpPr>
        <p:spPr bwMode="auto">
          <a:xfrm>
            <a:off x="1051719" y="1863725"/>
            <a:ext cx="5113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证明：</a:t>
            </a:r>
          </a:p>
        </p:txBody>
      </p:sp>
      <p:sp>
        <p:nvSpPr>
          <p:cNvPr id="24" name="文本框 2"/>
          <p:cNvSpPr txBox="1">
            <a:spLocks noChangeArrowheads="1"/>
          </p:cNvSpPr>
          <p:nvPr/>
        </p:nvSpPr>
        <p:spPr bwMode="auto">
          <a:xfrm>
            <a:off x="2900854" y="5983288"/>
            <a:ext cx="2378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说明是自伴随的。</a:t>
            </a:r>
          </a:p>
        </p:txBody>
      </p:sp>
    </p:spTree>
    <p:extLst>
      <p:ext uri="{BB962C8B-B14F-4D97-AF65-F5344CB8AC3E}">
        <p14:creationId xmlns:p14="http://schemas.microsoft.com/office/powerpoint/2010/main" val="3746540550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11188" y="1103313"/>
            <a:ext cx="843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）导出泛函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722563" y="4767263"/>
          <a:ext cx="48736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63" name="Equation" r:id="rId4" imgW="2463800" imgH="444500" progId="Equation.DSMT4">
                  <p:embed/>
                </p:oleObj>
              </mc:Choice>
              <mc:Fallback>
                <p:oleObj name="Equation" r:id="rId4" imgW="2463800" imgH="444500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4767263"/>
                        <a:ext cx="48736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9"/>
          <p:cNvGraphicFramePr>
            <a:graphicFrameLocks noChangeAspect="1"/>
          </p:cNvGraphicFramePr>
          <p:nvPr/>
        </p:nvGraphicFramePr>
        <p:xfrm>
          <a:off x="4373563" y="3095625"/>
          <a:ext cx="3314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64" name="Equation" r:id="rId6" imgW="1676400" imgH="368300" progId="Equation.DSMT4">
                  <p:embed/>
                </p:oleObj>
              </mc:Choice>
              <mc:Fallback>
                <p:oleObj name="Equation" r:id="rId6" imgW="1676400" imgH="368300" progId="Equation.DSMT4">
                  <p:embed/>
                  <p:pic>
                    <p:nvPicPr>
                      <p:cNvPr id="43014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3" y="3095625"/>
                        <a:ext cx="33147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1101725" y="1900238"/>
            <a:ext cx="3760788" cy="1020762"/>
            <a:chOff x="1101187" y="1900926"/>
            <a:chExt cx="4262901" cy="1157213"/>
          </a:xfrm>
        </p:grpSpPr>
        <p:graphicFrame>
          <p:nvGraphicFramePr>
            <p:cNvPr id="7" name="对象 9"/>
            <p:cNvGraphicFramePr>
              <a:graphicFrameLocks noChangeAspect="1"/>
            </p:cNvGraphicFramePr>
            <p:nvPr/>
          </p:nvGraphicFramePr>
          <p:xfrm>
            <a:off x="1101187" y="1900926"/>
            <a:ext cx="40132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365" name="Equation" r:id="rId8" imgW="1790700" imgH="444500" progId="Equation.DSMT4">
                    <p:embed/>
                  </p:oleObj>
                </mc:Choice>
                <mc:Fallback>
                  <p:oleObj name="Equation" r:id="rId8" imgW="1790700" imgH="444500" progId="Equation.DSMT4">
                    <p:embed/>
                    <p:pic>
                      <p:nvPicPr>
                        <p:cNvPr id="43035" name="对象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1187" y="1900926"/>
                          <a:ext cx="4013200" cy="99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组合 27"/>
            <p:cNvGrpSpPr>
              <a:grpSpLocks/>
            </p:cNvGrpSpPr>
            <p:nvPr/>
          </p:nvGrpSpPr>
          <p:grpSpPr bwMode="auto">
            <a:xfrm>
              <a:off x="5114387" y="2396226"/>
              <a:ext cx="249701" cy="661913"/>
              <a:chOff x="5114387" y="2396226"/>
              <a:chExt cx="249701" cy="661913"/>
            </a:xfrm>
          </p:grpSpPr>
          <p:cxnSp>
            <p:nvCxnSpPr>
              <p:cNvPr id="9" name="直接连接符 3"/>
              <p:cNvCxnSpPr>
                <a:cxnSpLocks noChangeShapeType="1"/>
              </p:cNvCxnSpPr>
              <p:nvPr/>
            </p:nvCxnSpPr>
            <p:spPr bwMode="auto">
              <a:xfrm>
                <a:off x="5114387" y="2396226"/>
                <a:ext cx="249701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直接箭头连接符 5"/>
              <p:cNvCxnSpPr>
                <a:cxnSpLocks noChangeShapeType="1"/>
              </p:cNvCxnSpPr>
              <p:nvPr/>
            </p:nvCxnSpPr>
            <p:spPr bwMode="auto">
              <a:xfrm>
                <a:off x="5364088" y="2396226"/>
                <a:ext cx="0" cy="661913"/>
              </a:xfrm>
              <a:prstGeom prst="straightConnector1">
                <a:avLst/>
              </a:prstGeom>
              <a:noFill/>
              <a:ln w="19050" algn="ctr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676275" y="3024188"/>
          <a:ext cx="2184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66" name="Equation" r:id="rId10" imgW="1104900" imgH="342900" progId="Equation.DSMT4">
                  <p:embed/>
                </p:oleObj>
              </mc:Choice>
              <mc:Fallback>
                <p:oleObj name="Equation" r:id="rId10" imgW="1104900" imgH="342900" progId="Equation.DSMT4">
                  <p:embed/>
                  <p:pic>
                    <p:nvPicPr>
                      <p:cNvPr id="43016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3024188"/>
                        <a:ext cx="2184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26"/>
          <p:cNvGrpSpPr>
            <a:grpSpLocks/>
          </p:cNvGrpSpPr>
          <p:nvPr/>
        </p:nvGrpSpPr>
        <p:grpSpPr bwMode="auto">
          <a:xfrm>
            <a:off x="3240088" y="3560763"/>
            <a:ext cx="2397125" cy="477837"/>
            <a:chOff x="3668979" y="3258027"/>
            <a:chExt cx="2670300" cy="620849"/>
          </a:xfrm>
        </p:grpSpPr>
        <p:cxnSp>
          <p:nvCxnSpPr>
            <p:cNvPr id="13" name="直接连接符 7"/>
            <p:cNvCxnSpPr>
              <a:cxnSpLocks noChangeShapeType="1"/>
            </p:cNvCxnSpPr>
            <p:nvPr/>
          </p:nvCxnSpPr>
          <p:spPr bwMode="auto">
            <a:xfrm>
              <a:off x="3668979" y="3258027"/>
              <a:ext cx="326957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直接连接符 16"/>
            <p:cNvCxnSpPr>
              <a:cxnSpLocks noChangeShapeType="1"/>
            </p:cNvCxnSpPr>
            <p:nvPr/>
          </p:nvCxnSpPr>
          <p:spPr bwMode="auto">
            <a:xfrm>
              <a:off x="3995936" y="3258027"/>
              <a:ext cx="0" cy="620849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直接连接符 18"/>
            <p:cNvCxnSpPr>
              <a:cxnSpLocks noChangeShapeType="1"/>
            </p:cNvCxnSpPr>
            <p:nvPr/>
          </p:nvCxnSpPr>
          <p:spPr bwMode="auto">
            <a:xfrm>
              <a:off x="4000988" y="3878876"/>
              <a:ext cx="2338291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直接箭头连接符 21"/>
            <p:cNvCxnSpPr>
              <a:cxnSpLocks noChangeShapeType="1"/>
            </p:cNvCxnSpPr>
            <p:nvPr/>
          </p:nvCxnSpPr>
          <p:spPr bwMode="auto">
            <a:xfrm flipV="1">
              <a:off x="6339279" y="3639821"/>
              <a:ext cx="0" cy="239055"/>
            </a:xfrm>
            <a:prstGeom prst="straightConnector1">
              <a:avLst/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" name="组合 17"/>
          <p:cNvGrpSpPr>
            <a:grpSpLocks/>
          </p:cNvGrpSpPr>
          <p:nvPr/>
        </p:nvGrpSpPr>
        <p:grpSpPr bwMode="auto">
          <a:xfrm>
            <a:off x="331788" y="3916363"/>
            <a:ext cx="6543675" cy="758825"/>
            <a:chOff x="1069975" y="3639821"/>
            <a:chExt cx="6094313" cy="861355"/>
          </a:xfrm>
        </p:grpSpPr>
        <p:graphicFrame>
          <p:nvGraphicFramePr>
            <p:cNvPr id="19" name="对象 11"/>
            <p:cNvGraphicFramePr>
              <a:graphicFrameLocks noChangeAspect="1"/>
            </p:cNvGraphicFramePr>
            <p:nvPr/>
          </p:nvGraphicFramePr>
          <p:xfrm>
            <a:off x="1069975" y="3878876"/>
            <a:ext cx="241935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367" name="Equation" r:id="rId12" imgW="1079500" imgH="279400" progId="Equation.DSMT4">
                    <p:embed/>
                  </p:oleObj>
                </mc:Choice>
                <mc:Fallback>
                  <p:oleObj name="Equation" r:id="rId12" imgW="1079500" imgH="279400" progId="Equation.DSMT4">
                    <p:embed/>
                    <p:pic>
                      <p:nvPicPr>
                        <p:cNvPr id="43027" name="对象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9975" y="3878876"/>
                          <a:ext cx="2419350" cy="622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组合 28"/>
            <p:cNvGrpSpPr>
              <a:grpSpLocks/>
            </p:cNvGrpSpPr>
            <p:nvPr/>
          </p:nvGrpSpPr>
          <p:grpSpPr bwMode="auto">
            <a:xfrm>
              <a:off x="4549144" y="3639821"/>
              <a:ext cx="2615144" cy="571179"/>
              <a:chOff x="4549144" y="3639821"/>
              <a:chExt cx="2615144" cy="571179"/>
            </a:xfrm>
          </p:grpSpPr>
          <p:cxnSp>
            <p:nvCxnSpPr>
              <p:cNvPr id="21" name="直接连接符 23"/>
              <p:cNvCxnSpPr>
                <a:cxnSpLocks noChangeShapeType="1"/>
              </p:cNvCxnSpPr>
              <p:nvPr/>
            </p:nvCxnSpPr>
            <p:spPr bwMode="auto">
              <a:xfrm flipV="1">
                <a:off x="4549144" y="4190026"/>
                <a:ext cx="2615144" cy="20974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直接箭头连接符 25"/>
              <p:cNvCxnSpPr>
                <a:cxnSpLocks noChangeShapeType="1"/>
              </p:cNvCxnSpPr>
              <p:nvPr/>
            </p:nvCxnSpPr>
            <p:spPr bwMode="auto">
              <a:xfrm flipV="1">
                <a:off x="7164288" y="3639821"/>
                <a:ext cx="0" cy="550205"/>
              </a:xfrm>
              <a:prstGeom prst="straightConnector1">
                <a:avLst/>
              </a:prstGeom>
              <a:noFill/>
              <a:ln w="19050" algn="ctr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3" name="下箭头 22"/>
          <p:cNvSpPr>
            <a:spLocks noChangeArrowheads="1"/>
          </p:cNvSpPr>
          <p:nvPr/>
        </p:nvSpPr>
        <p:spPr bwMode="auto">
          <a:xfrm>
            <a:off x="7043738" y="3819525"/>
            <a:ext cx="255587" cy="823913"/>
          </a:xfrm>
          <a:prstGeom prst="downArrow">
            <a:avLst>
              <a:gd name="adj1" fmla="val 50000"/>
              <a:gd name="adj2" fmla="val 49593"/>
            </a:avLst>
          </a:prstGeom>
          <a:noFill/>
          <a:ln w="1905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 bwMode="auto">
          <a:xfrm>
            <a:off x="7924800" y="2238332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(2.50)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5" name="文本框 24"/>
          <p:cNvSpPr txBox="1"/>
          <p:nvPr/>
        </p:nvSpPr>
        <p:spPr bwMode="auto">
          <a:xfrm>
            <a:off x="7923213" y="326941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(2.47)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6" name="文本框 25"/>
          <p:cNvSpPr txBox="1"/>
          <p:nvPr/>
        </p:nvSpPr>
        <p:spPr bwMode="auto">
          <a:xfrm>
            <a:off x="7923213" y="5018838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(2.51)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7" name="文本框 26"/>
          <p:cNvSpPr txBox="1"/>
          <p:nvPr/>
        </p:nvSpPr>
        <p:spPr bwMode="auto">
          <a:xfrm>
            <a:off x="2957513" y="4183063"/>
            <a:ext cx="108426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+mj-lt"/>
                <a:ea typeface="+mj-ea"/>
                <a:cs typeface="+mj-cs"/>
              </a:rPr>
              <a:t>(2.50b)</a:t>
            </a:r>
            <a:endParaRPr lang="zh-CN" altLang="en-US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8" name="文本框 27"/>
          <p:cNvSpPr txBox="1"/>
          <p:nvPr/>
        </p:nvSpPr>
        <p:spPr bwMode="auto">
          <a:xfrm>
            <a:off x="2874963" y="3160713"/>
            <a:ext cx="1084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+mj-lt"/>
                <a:ea typeface="+mj-ea"/>
                <a:cs typeface="+mj-cs"/>
              </a:rPr>
              <a:t>(2.50a)</a:t>
            </a:r>
            <a:endParaRPr lang="zh-CN" altLang="en-US" kern="0" dirty="0">
              <a:latin typeface="+mj-lt"/>
              <a:ea typeface="+mj-ea"/>
              <a:cs typeface="+mj-cs"/>
            </a:endParaRPr>
          </a:p>
        </p:txBody>
      </p:sp>
      <p:cxnSp>
        <p:nvCxnSpPr>
          <p:cNvPr id="29" name="直接连接符 4"/>
          <p:cNvCxnSpPr>
            <a:cxnSpLocks noChangeShapeType="1"/>
          </p:cNvCxnSpPr>
          <p:nvPr/>
        </p:nvCxnSpPr>
        <p:spPr bwMode="auto">
          <a:xfrm>
            <a:off x="6480175" y="3716338"/>
            <a:ext cx="792163" cy="0"/>
          </a:xfrm>
          <a:prstGeom prst="line">
            <a:avLst/>
          </a:pr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直接连接符 4"/>
          <p:cNvCxnSpPr>
            <a:cxnSpLocks noChangeShapeType="1"/>
          </p:cNvCxnSpPr>
          <p:nvPr/>
        </p:nvCxnSpPr>
        <p:spPr bwMode="auto">
          <a:xfrm>
            <a:off x="6084888" y="5589588"/>
            <a:ext cx="1079500" cy="0"/>
          </a:xfrm>
          <a:prstGeom prst="line">
            <a:avLst/>
          </a:prstGeom>
          <a:noFill/>
          <a:ln w="38100" algn="ctr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61195736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11188" y="1103313"/>
            <a:ext cx="843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）导出泛函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967310"/>
              </p:ext>
            </p:extLst>
          </p:nvPr>
        </p:nvGraphicFramePr>
        <p:xfrm>
          <a:off x="1908175" y="2060575"/>
          <a:ext cx="55245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7" name="Equation" r:id="rId4" imgW="2463800" imgH="444500" progId="Equation.DSMT4">
                  <p:embed/>
                </p:oleObj>
              </mc:Choice>
              <mc:Fallback>
                <p:oleObj name="Equation" r:id="rId4" imgW="2463800" imgH="444500" progId="Equation.DSMT4">
                  <p:embed/>
                  <p:pic>
                    <p:nvPicPr>
                      <p:cNvPr id="45061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060575"/>
                        <a:ext cx="55245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670587"/>
              </p:ext>
            </p:extLst>
          </p:nvPr>
        </p:nvGraphicFramePr>
        <p:xfrm>
          <a:off x="1900238" y="3429000"/>
          <a:ext cx="47863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8" name="Equation" r:id="rId6" imgW="2133600" imgH="444500" progId="Equation.DSMT4">
                  <p:embed/>
                </p:oleObj>
              </mc:Choice>
              <mc:Fallback>
                <p:oleObj name="Equation" r:id="rId6" imgW="2133600" imgH="444500" progId="Equation.DSMT4">
                  <p:embed/>
                  <p:pic>
                    <p:nvPicPr>
                      <p:cNvPr id="34" name="对象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429000"/>
                        <a:ext cx="47863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下箭头 5"/>
          <p:cNvSpPr>
            <a:spLocks noChangeArrowheads="1"/>
          </p:cNvSpPr>
          <p:nvPr/>
        </p:nvSpPr>
        <p:spPr bwMode="auto">
          <a:xfrm>
            <a:off x="4670425" y="2960688"/>
            <a:ext cx="412750" cy="468312"/>
          </a:xfrm>
          <a:prstGeom prst="downArrow">
            <a:avLst>
              <a:gd name="adj1" fmla="val 50000"/>
              <a:gd name="adj2" fmla="val 50154"/>
            </a:avLst>
          </a:prstGeom>
          <a:noFill/>
          <a:ln w="1905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下箭头 6"/>
          <p:cNvSpPr>
            <a:spLocks noChangeArrowheads="1"/>
          </p:cNvSpPr>
          <p:nvPr/>
        </p:nvSpPr>
        <p:spPr bwMode="auto">
          <a:xfrm>
            <a:off x="4670425" y="4351338"/>
            <a:ext cx="412750" cy="468312"/>
          </a:xfrm>
          <a:prstGeom prst="downArrow">
            <a:avLst>
              <a:gd name="adj1" fmla="val 50000"/>
              <a:gd name="adj2" fmla="val 50154"/>
            </a:avLst>
          </a:prstGeom>
          <a:noFill/>
          <a:ln w="1905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07716"/>
              </p:ext>
            </p:extLst>
          </p:nvPr>
        </p:nvGraphicFramePr>
        <p:xfrm>
          <a:off x="1885950" y="4902200"/>
          <a:ext cx="481488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9" name="Equation" r:id="rId8" imgW="2145369" imgH="393529" progId="Equation.DSMT4">
                  <p:embed/>
                </p:oleObj>
              </mc:Choice>
              <mc:Fallback>
                <p:oleObj name="Equation" r:id="rId8" imgW="2145369" imgH="393529" progId="Equation.DSMT4">
                  <p:embed/>
                  <p:pic>
                    <p:nvPicPr>
                      <p:cNvPr id="37" name="对象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4902200"/>
                        <a:ext cx="4814888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 bwMode="auto">
          <a:xfrm>
            <a:off x="7812088" y="232961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(2.51)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0" name="文本框 9"/>
          <p:cNvSpPr txBox="1"/>
          <p:nvPr/>
        </p:nvSpPr>
        <p:spPr bwMode="auto">
          <a:xfrm>
            <a:off x="7823200" y="373931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(2.52)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7823200" y="514901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(2.53)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20724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61988" y="1179513"/>
            <a:ext cx="843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）给出满足边界条件的近似解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239218"/>
              </p:ext>
            </p:extLst>
          </p:nvPr>
        </p:nvGraphicFramePr>
        <p:xfrm>
          <a:off x="5459412" y="1270000"/>
          <a:ext cx="16795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1" name="Equation" r:id="rId4" imgW="748975" imgH="203112" progId="Equation.DSMT4">
                  <p:embed/>
                </p:oleObj>
              </mc:Choice>
              <mc:Fallback>
                <p:oleObj name="Equation" r:id="rId4" imgW="748975" imgH="203112" progId="Equation.DSMT4">
                  <p:embed/>
                  <p:pic>
                    <p:nvPicPr>
                      <p:cNvPr id="47109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2" y="1270000"/>
                        <a:ext cx="16795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322263" y="2713038"/>
            <a:ext cx="7564437" cy="1957387"/>
            <a:chOff x="277872" y="2209969"/>
            <a:chExt cx="7315413" cy="1678951"/>
          </a:xfrm>
        </p:grpSpPr>
        <p:graphicFrame>
          <p:nvGraphicFramePr>
            <p:cNvPr id="6" name="对象 33"/>
            <p:cNvGraphicFramePr>
              <a:graphicFrameLocks noChangeAspect="1"/>
            </p:cNvGraphicFramePr>
            <p:nvPr/>
          </p:nvGraphicFramePr>
          <p:xfrm>
            <a:off x="277872" y="3202519"/>
            <a:ext cx="7315413" cy="686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12" name="Equation" r:id="rId6" imgW="3898900" imgH="368300" progId="Equation.DSMT4">
                    <p:embed/>
                  </p:oleObj>
                </mc:Choice>
                <mc:Fallback>
                  <p:oleObj name="Equation" r:id="rId6" imgW="3898900" imgH="368300" progId="Equation.DSMT4">
                    <p:embed/>
                    <p:pic>
                      <p:nvPicPr>
                        <p:cNvPr id="47123" name="对象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872" y="3202519"/>
                          <a:ext cx="7315413" cy="6864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下箭头 34"/>
            <p:cNvSpPr>
              <a:spLocks noChangeArrowheads="1"/>
            </p:cNvSpPr>
            <p:nvPr/>
          </p:nvSpPr>
          <p:spPr bwMode="auto">
            <a:xfrm>
              <a:off x="3724301" y="2209969"/>
              <a:ext cx="413800" cy="468052"/>
            </a:xfrm>
            <a:prstGeom prst="downArrow">
              <a:avLst>
                <a:gd name="adj1" fmla="val 50000"/>
                <a:gd name="adj2" fmla="val 49999"/>
              </a:avLst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3495675" y="4521200"/>
            <a:ext cx="939800" cy="1425575"/>
            <a:chOff x="4613854" y="4001821"/>
            <a:chExt cx="939800" cy="1425440"/>
          </a:xfrm>
        </p:grpSpPr>
        <p:sp>
          <p:nvSpPr>
            <p:cNvPr id="9" name="下箭头 35"/>
            <p:cNvSpPr>
              <a:spLocks noChangeArrowheads="1"/>
            </p:cNvSpPr>
            <p:nvPr/>
          </p:nvSpPr>
          <p:spPr bwMode="auto">
            <a:xfrm>
              <a:off x="4669954" y="4001821"/>
              <a:ext cx="413800" cy="468052"/>
            </a:xfrm>
            <a:prstGeom prst="downArrow">
              <a:avLst>
                <a:gd name="adj1" fmla="val 50000"/>
                <a:gd name="adj2" fmla="val 49999"/>
              </a:avLst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" name="对象 36"/>
            <p:cNvGraphicFramePr>
              <a:graphicFrameLocks noChangeAspect="1"/>
            </p:cNvGraphicFramePr>
            <p:nvPr/>
          </p:nvGraphicFramePr>
          <p:xfrm>
            <a:off x="4613854" y="4576361"/>
            <a:ext cx="939800" cy="850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13" name="Equation" r:id="rId8" imgW="418918" imgH="380835" progId="Equation.DSMT4">
                    <p:embed/>
                  </p:oleObj>
                </mc:Choice>
                <mc:Fallback>
                  <p:oleObj name="Equation" r:id="rId8" imgW="418918" imgH="380835" progId="Equation.DSMT4">
                    <p:embed/>
                    <p:pic>
                      <p:nvPicPr>
                        <p:cNvPr id="47122" name="对象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3854" y="4576361"/>
                          <a:ext cx="939800" cy="850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505919"/>
              </p:ext>
            </p:extLst>
          </p:nvPr>
        </p:nvGraphicFramePr>
        <p:xfrm>
          <a:off x="4505325" y="1784350"/>
          <a:ext cx="179387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4" name="Equation" r:id="rId10" imgW="800100" imgH="368300" progId="Equation.DSMT4">
                  <p:embed/>
                </p:oleObj>
              </mc:Choice>
              <mc:Fallback>
                <p:oleObj name="Equation" r:id="rId10" imgW="800100" imgH="368300" progId="Equation.DSMT4">
                  <p:embed/>
                  <p:pic>
                    <p:nvPicPr>
                      <p:cNvPr id="47112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1784350"/>
                        <a:ext cx="179387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2"/>
          <p:cNvSpPr txBox="1">
            <a:spLocks noChangeArrowheads="1"/>
          </p:cNvSpPr>
          <p:nvPr/>
        </p:nvSpPr>
        <p:spPr bwMode="auto">
          <a:xfrm>
            <a:off x="3716338" y="1835150"/>
            <a:ext cx="549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则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>
            <a:grpSpLocks/>
          </p:cNvGrpSpPr>
          <p:nvPr/>
        </p:nvGrpSpPr>
        <p:grpSpPr bwMode="auto">
          <a:xfrm>
            <a:off x="4545013" y="4989513"/>
            <a:ext cx="1714500" cy="793750"/>
            <a:chOff x="5958234" y="4539641"/>
            <a:chExt cx="1713806" cy="793750"/>
          </a:xfrm>
        </p:grpSpPr>
        <p:graphicFrame>
          <p:nvGraphicFramePr>
            <p:cNvPr id="15" name="对象 13"/>
            <p:cNvGraphicFramePr>
              <a:graphicFrameLocks noChangeAspect="1"/>
            </p:cNvGraphicFramePr>
            <p:nvPr/>
          </p:nvGraphicFramePr>
          <p:xfrm>
            <a:off x="6732240" y="4539641"/>
            <a:ext cx="939800" cy="793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15" name="Equation" r:id="rId12" imgW="418918" imgH="355446" progId="Equation.DSMT4">
                    <p:embed/>
                  </p:oleObj>
                </mc:Choice>
                <mc:Fallback>
                  <p:oleObj name="Equation" r:id="rId12" imgW="418918" imgH="355446" progId="Equation.DSMT4">
                    <p:embed/>
                    <p:pic>
                      <p:nvPicPr>
                        <p:cNvPr id="47119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32240" y="4539641"/>
                          <a:ext cx="939800" cy="793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右箭头 2"/>
            <p:cNvSpPr>
              <a:spLocks noChangeArrowheads="1"/>
            </p:cNvSpPr>
            <p:nvPr/>
          </p:nvSpPr>
          <p:spPr bwMode="auto">
            <a:xfrm>
              <a:off x="5958234" y="4762229"/>
              <a:ext cx="432048" cy="432048"/>
            </a:xfrm>
            <a:prstGeom prst="rightArrow">
              <a:avLst>
                <a:gd name="adj1" fmla="val 50000"/>
                <a:gd name="adj2" fmla="val 50000"/>
              </a:avLst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" name="矩形 2"/>
          <p:cNvSpPr>
            <a:spLocks noChangeArrowheads="1"/>
          </p:cNvSpPr>
          <p:nvPr/>
        </p:nvSpPr>
        <p:spPr bwMode="auto">
          <a:xfrm>
            <a:off x="752475" y="3181350"/>
            <a:ext cx="52806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）计算泛函的极值，获得近似解。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 bwMode="auto">
          <a:xfrm>
            <a:off x="7907264" y="1363235"/>
            <a:ext cx="9652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(2.54a)  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9" name="文本框 18"/>
          <p:cNvSpPr txBox="1"/>
          <p:nvPr/>
        </p:nvSpPr>
        <p:spPr bwMode="auto">
          <a:xfrm>
            <a:off x="8040514" y="4085388"/>
            <a:ext cx="9652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(2.55)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0" name="文本框 19"/>
          <p:cNvSpPr txBox="1"/>
          <p:nvPr/>
        </p:nvSpPr>
        <p:spPr bwMode="auto">
          <a:xfrm>
            <a:off x="7853363" y="2065294"/>
            <a:ext cx="9652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(2.54b)  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5929526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65672" y="1422074"/>
            <a:ext cx="8432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里兹法收敛性要求：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）完备性要求：试探函数</a:t>
            </a:r>
            <a:r>
              <a:rPr lang="en-US" altLang="zh-CN" sz="2400" b="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N3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………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应取自完备函数序列；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）收敛性要求：试探函数</a:t>
            </a:r>
            <a:r>
              <a:rPr lang="en-US" altLang="zh-CN" sz="2400" b="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N2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N3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………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应满足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Cm-1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连续性；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7144588"/>
      </p:ext>
    </p:extLst>
  </p:cSld>
  <p:clrMapOvr>
    <a:masterClrMapping/>
  </p:clrMapOvr>
  <p:transition spd="slow" advClick="0" advTm="10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15" name="文本框 2"/>
          <p:cNvSpPr txBox="1">
            <a:spLocks noChangeArrowheads="1"/>
          </p:cNvSpPr>
          <p:nvPr/>
        </p:nvSpPr>
        <p:spPr bwMode="auto">
          <a:xfrm>
            <a:off x="735670" y="1735054"/>
            <a:ext cx="8432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原问题的微分方程和边界条件如下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和以上微分方程及边界条件等效的伽辽金提法如下：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      是线性自伴随的，则等效为如下泛函的变分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=0</a:t>
            </a:r>
          </a:p>
        </p:txBody>
      </p:sp>
      <p:graphicFrame>
        <p:nvGraphicFramePr>
          <p:cNvPr id="16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090057"/>
              </p:ext>
            </p:extLst>
          </p:nvPr>
        </p:nvGraphicFramePr>
        <p:xfrm>
          <a:off x="1727200" y="3737479"/>
          <a:ext cx="3997325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8" name="Equation" r:id="rId4" imgW="2197100" imgH="419100" progId="Equation.DSMT4">
                  <p:embed/>
                </p:oleObj>
              </mc:Choice>
              <mc:Fallback>
                <p:oleObj name="Equation" r:id="rId4" imgW="2197100" imgH="419100" progId="Equation.DSMT4">
                  <p:embed/>
                  <p:pic>
                    <p:nvPicPr>
                      <p:cNvPr id="8197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3737479"/>
                        <a:ext cx="3997325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861907"/>
              </p:ext>
            </p:extLst>
          </p:nvPr>
        </p:nvGraphicFramePr>
        <p:xfrm>
          <a:off x="1403350" y="4315314"/>
          <a:ext cx="6477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9" name="Equation" r:id="rId6" imgW="304536" imgH="215713" progId="Equation.DSMT4">
                  <p:embed/>
                </p:oleObj>
              </mc:Choice>
              <mc:Fallback>
                <p:oleObj name="Equation" r:id="rId6" imgW="304536" imgH="215713" progId="Equation.DSMT4">
                  <p:embed/>
                  <p:pic>
                    <p:nvPicPr>
                      <p:cNvPr id="8198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315314"/>
                        <a:ext cx="64770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55270"/>
              </p:ext>
            </p:extLst>
          </p:nvPr>
        </p:nvGraphicFramePr>
        <p:xfrm>
          <a:off x="942975" y="5118100"/>
          <a:ext cx="6583363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0" name="Equation" r:id="rId8" imgW="3619440" imgH="368280" progId="Equation.DSMT4">
                  <p:embed/>
                </p:oleObj>
              </mc:Choice>
              <mc:Fallback>
                <p:oleObj name="Equation" r:id="rId8" imgW="3619440" imgH="368280" progId="Equation.DSMT4">
                  <p:embed/>
                  <p:pic>
                    <p:nvPicPr>
                      <p:cNvPr id="8199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5118100"/>
                        <a:ext cx="6583363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矩形 25"/>
          <p:cNvSpPr/>
          <p:nvPr/>
        </p:nvSpPr>
        <p:spPr>
          <a:xfrm>
            <a:off x="1241713" y="2260152"/>
            <a:ext cx="665422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479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24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A(u)=L(u)+f =0</a:t>
            </a:r>
            <a:r>
              <a:rPr lang="zh-CN" altLang="zh-CN" sz="24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（在Ω内）</a:t>
            </a:r>
            <a:r>
              <a:rPr lang="en-US" altLang="zh-CN" sz="24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</a:t>
            </a:r>
            <a:r>
              <a:rPr lang="zh-CN" altLang="zh-CN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2.20</a:t>
            </a:r>
            <a:r>
              <a:rPr lang="zh-CN" altLang="zh-CN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2479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24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</a:t>
            </a:r>
            <a:endParaRPr lang="zh-CN" altLang="zh-CN" sz="24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465980" y="2752594"/>
            <a:ext cx="68137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B(u)=0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（在  上）                                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2.21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4"/>
          <p:cNvSpPr>
            <a:spLocks noChangeArrowheads="1"/>
          </p:cNvSpPr>
          <p:nvPr/>
        </p:nvSpPr>
        <p:spPr bwMode="auto">
          <a:xfrm>
            <a:off x="6477682" y="3721744"/>
            <a:ext cx="1366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23838"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2.22</a:t>
            </a: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33"/>
          <p:cNvSpPr>
            <a:spLocks noChangeArrowheads="1"/>
          </p:cNvSpPr>
          <p:nvPr/>
        </p:nvSpPr>
        <p:spPr bwMode="auto">
          <a:xfrm>
            <a:off x="7455033" y="5265698"/>
            <a:ext cx="1332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23838"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2.23</a:t>
            </a: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）</a:t>
            </a:r>
            <a:endParaRPr lang="zh-CN" altLang="en-US" sz="1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03250" y="960020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泛函的构造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E9F1849-3623-4FE2-B876-E589152A70F3}"/>
              </a:ext>
            </a:extLst>
          </p:cNvPr>
          <p:cNvSpPr txBox="1"/>
          <p:nvPr/>
        </p:nvSpPr>
        <p:spPr>
          <a:xfrm>
            <a:off x="887506" y="5748814"/>
            <a:ext cx="3805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一般说来，在边界上               </a:t>
            </a:r>
            <a:r>
              <a:rPr lang="en-US" altLang="zh-CN" dirty="0"/>
              <a:t>,</a:t>
            </a:r>
            <a:r>
              <a:rPr lang="zh-CN" altLang="en-US" dirty="0"/>
              <a:t>会使得</a:t>
            </a:r>
            <a:endParaRPr lang="en-US" altLang="zh-CN" dirty="0"/>
          </a:p>
          <a:p>
            <a:r>
              <a:rPr lang="zh-CN" altLang="en-US" dirty="0"/>
              <a:t>所以泛函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AC4B139F-BAC1-414C-929E-DFF61BE759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593920"/>
              </p:ext>
            </p:extLst>
          </p:nvPr>
        </p:nvGraphicFramePr>
        <p:xfrm>
          <a:off x="2999330" y="5783263"/>
          <a:ext cx="7810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1" name="Equation" r:id="rId10" imgW="380880" imgH="152280" progId="Equation.DSMT4">
                  <p:embed/>
                </p:oleObj>
              </mc:Choice>
              <mc:Fallback>
                <p:oleObj name="Equation" r:id="rId10" imgW="38088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99330" y="5783263"/>
                        <a:ext cx="781050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9">
            <a:extLst>
              <a:ext uri="{FF2B5EF4-FFF2-40B4-BE49-F238E27FC236}">
                <a16:creationId xmlns:a16="http://schemas.microsoft.com/office/drawing/2014/main" id="{8BC0FEB7-6CB7-4A5B-AB22-2111D802D1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778915"/>
              </p:ext>
            </p:extLst>
          </p:nvPr>
        </p:nvGraphicFramePr>
        <p:xfrm>
          <a:off x="4668470" y="5701467"/>
          <a:ext cx="29559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2" name="Equation" r:id="rId12" imgW="1625400" imgH="253800" progId="Equation.DSMT4">
                  <p:embed/>
                </p:oleObj>
              </mc:Choice>
              <mc:Fallback>
                <p:oleObj name="Equation" r:id="rId12" imgW="1625400" imgH="253800" progId="Equation.DSMT4">
                  <p:embed/>
                  <p:pic>
                    <p:nvPicPr>
                      <p:cNvPr id="25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470" y="5701467"/>
                        <a:ext cx="29559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9">
            <a:extLst>
              <a:ext uri="{FF2B5EF4-FFF2-40B4-BE49-F238E27FC236}">
                <a16:creationId xmlns:a16="http://schemas.microsoft.com/office/drawing/2014/main" id="{83AC89FF-2618-4837-99BC-74E0E2891C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806280"/>
              </p:ext>
            </p:extLst>
          </p:nvPr>
        </p:nvGraphicFramePr>
        <p:xfrm>
          <a:off x="2845900" y="6057067"/>
          <a:ext cx="30257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3" name="Equation" r:id="rId14" imgW="1663560" imgH="342720" progId="Equation.DSMT4">
                  <p:embed/>
                </p:oleObj>
              </mc:Choice>
              <mc:Fallback>
                <p:oleObj name="Equation" r:id="rId14" imgW="1663560" imgH="342720" progId="Equation.DSMT4">
                  <p:embed/>
                  <p:pic>
                    <p:nvPicPr>
                      <p:cNvPr id="25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5900" y="6057067"/>
                        <a:ext cx="30257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56560"/>
      </p:ext>
    </p:extLst>
  </p:cSld>
  <p:clrMapOvr>
    <a:masterClrMapping/>
  </p:clrMapOvr>
  <p:transition spd="slow" advClick="0" advTm="10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矩形 2"/>
          <p:cNvSpPr/>
          <p:nvPr/>
        </p:nvSpPr>
        <p:spPr>
          <a:xfrm>
            <a:off x="603250" y="960020"/>
            <a:ext cx="2400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泛函的极值性</a:t>
            </a:r>
          </a:p>
        </p:txBody>
      </p:sp>
      <p:graphicFrame>
        <p:nvGraphicFramePr>
          <p:cNvPr id="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196760"/>
              </p:ext>
            </p:extLst>
          </p:nvPr>
        </p:nvGraphicFramePr>
        <p:xfrm>
          <a:off x="2726286" y="3328813"/>
          <a:ext cx="37909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6" name="Equation" r:id="rId4" imgW="2082800" imgH="342900" progId="Equation.DSMT4">
                  <p:embed/>
                </p:oleObj>
              </mc:Choice>
              <mc:Fallback>
                <p:oleObj name="Equation" r:id="rId4" imgW="2082800" imgH="342900" progId="Equation.DSMT4">
                  <p:embed/>
                  <p:pic>
                    <p:nvPicPr>
                      <p:cNvPr id="10245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6286" y="3328813"/>
                        <a:ext cx="379095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776989"/>
              </p:ext>
            </p:extLst>
          </p:nvPr>
        </p:nvGraphicFramePr>
        <p:xfrm>
          <a:off x="2916237" y="2295205"/>
          <a:ext cx="10620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7" name="Equation" r:id="rId6" imgW="583947" imgH="152334" progId="Equation.DSMT4">
                  <p:embed/>
                </p:oleObj>
              </mc:Choice>
              <mc:Fallback>
                <p:oleObj name="Equation" r:id="rId6" imgW="583947" imgH="152334" progId="Equation.DSMT4">
                  <p:embed/>
                  <p:pic>
                    <p:nvPicPr>
                      <p:cNvPr id="10246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7" y="2295205"/>
                        <a:ext cx="1062037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583994"/>
              </p:ext>
            </p:extLst>
          </p:nvPr>
        </p:nvGraphicFramePr>
        <p:xfrm>
          <a:off x="6489352" y="2281612"/>
          <a:ext cx="3492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8" name="Equation" r:id="rId8" imgW="190417" imgH="152334" progId="Equation.DSMT4">
                  <p:embed/>
                </p:oleObj>
              </mc:Choice>
              <mc:Fallback>
                <p:oleObj name="Equation" r:id="rId8" imgW="190417" imgH="152334" progId="Equation.DSMT4">
                  <p:embed/>
                  <p:pic>
                    <p:nvPicPr>
                      <p:cNvPr id="10247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352" y="2281612"/>
                        <a:ext cx="34925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613634"/>
              </p:ext>
            </p:extLst>
          </p:nvPr>
        </p:nvGraphicFramePr>
        <p:xfrm>
          <a:off x="1840836" y="4420347"/>
          <a:ext cx="6921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9" name="Equation" r:id="rId10" imgW="380835" imgH="152334" progId="Equation.DSMT4">
                  <p:embed/>
                </p:oleObj>
              </mc:Choice>
              <mc:Fallback>
                <p:oleObj name="Equation" r:id="rId10" imgW="380835" imgH="152334" progId="Equation.DSMT4">
                  <p:embed/>
                  <p:pic>
                    <p:nvPicPr>
                      <p:cNvPr id="10248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0836" y="4420347"/>
                        <a:ext cx="69215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5"/>
          <p:cNvSpPr>
            <a:spLocks noChangeArrowheads="1"/>
          </p:cNvSpPr>
          <p:nvPr/>
        </p:nvSpPr>
        <p:spPr bwMode="auto">
          <a:xfrm>
            <a:off x="7050088" y="3495675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0" dirty="0">
                <a:solidFill>
                  <a:schemeClr val="tx1"/>
                </a:solidFill>
                <a:latin typeface="Helvetica" panose="020B0604020202020204" pitchFamily="34" charset="0"/>
                <a:ea typeface="等线" panose="02010600030101010101" pitchFamily="2" charset="-122"/>
                <a:cs typeface="Helvetica" panose="020B0604020202020204" pitchFamily="34" charset="0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Helvetica" panose="020B0604020202020204" pitchFamily="34" charset="0"/>
                <a:ea typeface="等线" panose="02010600030101010101" pitchFamily="2" charset="-122"/>
                <a:cs typeface="Helvetica" panose="020B0604020202020204" pitchFamily="34" charset="0"/>
              </a:rPr>
              <a:t>2. 24</a:t>
            </a:r>
            <a:r>
              <a:rPr lang="zh-CN" altLang="zh-CN" sz="1800" b="0" dirty="0">
                <a:solidFill>
                  <a:schemeClr val="tx1"/>
                </a:solidFill>
                <a:latin typeface="Helvetica" panose="020B0604020202020204" pitchFamily="34" charset="0"/>
                <a:ea typeface="等线" panose="02010600030101010101" pitchFamily="2" charset="-122"/>
                <a:cs typeface="Helvetica" panose="020B0604020202020204" pitchFamily="34" charset="0"/>
              </a:rPr>
              <a:t>）</a:t>
            </a:r>
            <a:endParaRPr lang="zh-CN" altLang="en-US" sz="1800" b="0" dirty="0">
              <a:solidFill>
                <a:schemeClr val="tx1"/>
              </a:solidFill>
              <a:ea typeface="等线" panose="02010600030101010101" pitchFamily="2" charset="-122"/>
              <a:cs typeface="Helvetica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7370" y="1798024"/>
            <a:ext cx="7918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假设近似解为            ，其中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是精确解，   是它的变分。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62064" y="1658972"/>
            <a:ext cx="6032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试证明，待求函数的精确解使泛函取极值。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76184" y="2768073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则对应的泛函为：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49550" y="4327628"/>
            <a:ext cx="3776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则当         时泛函取极值。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382288"/>
      </p:ext>
    </p:extLst>
  </p:cSld>
  <p:clrMapOvr>
    <a:masterClrMapping/>
  </p:clrMapOvr>
  <p:transition spd="slow" advClick="0" advTm="10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65464" y="1309340"/>
            <a:ext cx="843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r>
              <a:rPr lang="en-US" altLang="zh-CN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1.7 </a:t>
            </a: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请建立二维热传导问题的泛函，并研究它的极值性。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075774"/>
              </p:ext>
            </p:extLst>
          </p:nvPr>
        </p:nvGraphicFramePr>
        <p:xfrm>
          <a:off x="3119952" y="2750516"/>
          <a:ext cx="3668712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0" name="Equation" r:id="rId4" imgW="1358640" imgH="723600" progId="Equation.DSMT4">
                  <p:embed/>
                </p:oleObj>
              </mc:Choice>
              <mc:Fallback>
                <p:oleObj name="Equation" r:id="rId4" imgW="1358640" imgH="723600" progId="Equation.DSMT4">
                  <p:embed/>
                  <p:pic>
                    <p:nvPicPr>
                      <p:cNvPr id="12293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952" y="2750516"/>
                        <a:ext cx="3668712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33"/>
          <p:cNvSpPr>
            <a:spLocks noChangeArrowheads="1"/>
          </p:cNvSpPr>
          <p:nvPr/>
        </p:nvSpPr>
        <p:spPr bwMode="auto">
          <a:xfrm>
            <a:off x="6788665" y="3036065"/>
            <a:ext cx="1332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23838"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2.25</a:t>
            </a: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）</a:t>
            </a:r>
            <a:endParaRPr lang="zh-CN" altLang="en-US" sz="1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6" name="矩形 33"/>
          <p:cNvSpPr>
            <a:spLocks noChangeArrowheads="1"/>
          </p:cNvSpPr>
          <p:nvPr/>
        </p:nvSpPr>
        <p:spPr bwMode="auto">
          <a:xfrm>
            <a:off x="6788664" y="4091407"/>
            <a:ext cx="1332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23838"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（</a:t>
            </a:r>
            <a:r>
              <a:rPr lang="en-US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2.26</a:t>
            </a:r>
            <a:r>
              <a:rPr lang="zh-CN" altLang="zh-CN" sz="1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" panose="020B0604020202020204" pitchFamily="34" charset="0"/>
              </a:rPr>
              <a:t>）</a:t>
            </a:r>
            <a:endParaRPr lang="zh-CN" altLang="en-US" sz="1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50899" y="2990014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微分方程：</a:t>
            </a:r>
            <a:endParaRPr lang="zh-CN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1175950" y="3953736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边界条件：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72937713"/>
      </p:ext>
    </p:extLst>
  </p:cSld>
  <p:clrMapOvr>
    <a:masterClrMapping/>
  </p:clrMapOvr>
  <p:transition spd="slow" advClick="0" advTm="1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03250" y="1284288"/>
            <a:ext cx="8432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首先建立原方程和边界条件的等效伽辽金提法。</a:t>
            </a: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085994"/>
              </p:ext>
            </p:extLst>
          </p:nvPr>
        </p:nvGraphicFramePr>
        <p:xfrm>
          <a:off x="1069975" y="2795588"/>
          <a:ext cx="667226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3" name="Equation" r:id="rId4" imgW="2794000" imgH="419100" progId="Equation.DSMT4">
                  <p:embed/>
                </p:oleObj>
              </mc:Choice>
              <mc:Fallback>
                <p:oleObj name="Equation" r:id="rId4" imgW="2794000" imgH="419100" progId="Equation.DSMT4">
                  <p:embed/>
                  <p:pic>
                    <p:nvPicPr>
                      <p:cNvPr id="14341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2795588"/>
                        <a:ext cx="6672263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 bwMode="auto">
          <a:xfrm>
            <a:off x="7989825" y="306942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(2.27)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7422258"/>
      </p:ext>
    </p:extLst>
  </p:cSld>
  <p:clrMapOvr>
    <a:masterClrMapping/>
  </p:clrMapOvr>
  <p:transition spd="slow" advClick="0" advTm="1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03250" y="677863"/>
            <a:ext cx="8432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目标是把上式变成全变分的形式      ，则   是原问题的泛函。先分部积分：</a:t>
            </a: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125817"/>
              </p:ext>
            </p:extLst>
          </p:nvPr>
        </p:nvGraphicFramePr>
        <p:xfrm>
          <a:off x="5584081" y="1251124"/>
          <a:ext cx="57626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5" name="Equation" r:id="rId4" imgW="317225" imgH="190335" progId="Equation.DSMT4">
                  <p:embed/>
                </p:oleObj>
              </mc:Choice>
              <mc:Fallback>
                <p:oleObj name="Equation" r:id="rId4" imgW="317225" imgH="190335" progId="Equation.DSMT4">
                  <p:embed/>
                  <p:pic>
                    <p:nvPicPr>
                      <p:cNvPr id="16389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081" y="1251124"/>
                        <a:ext cx="57626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808507"/>
              </p:ext>
            </p:extLst>
          </p:nvPr>
        </p:nvGraphicFramePr>
        <p:xfrm>
          <a:off x="6663281" y="1284636"/>
          <a:ext cx="277813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6" name="Equation" r:id="rId6" imgW="152334" imgH="139639" progId="Equation.DSMT4">
                  <p:embed/>
                </p:oleObj>
              </mc:Choice>
              <mc:Fallback>
                <p:oleObj name="Equation" r:id="rId6" imgW="152334" imgH="139639" progId="Equation.DSMT4">
                  <p:embed/>
                  <p:pic>
                    <p:nvPicPr>
                      <p:cNvPr id="1639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3281" y="1284636"/>
                        <a:ext cx="277813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1261565" y="3399752"/>
            <a:ext cx="6859837" cy="888864"/>
            <a:chOff x="1257300" y="3237630"/>
            <a:chExt cx="7546975" cy="977183"/>
          </a:xfrm>
        </p:grpSpPr>
        <p:graphicFrame>
          <p:nvGraphicFramePr>
            <p:cNvPr id="7" name="对象 10"/>
            <p:cNvGraphicFramePr>
              <a:graphicFrameLocks noChangeAspect="1"/>
            </p:cNvGraphicFramePr>
            <p:nvPr/>
          </p:nvGraphicFramePr>
          <p:xfrm>
            <a:off x="1555750" y="3309938"/>
            <a:ext cx="7248525" cy="904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87" name="Equation" r:id="rId8" imgW="3035300" imgH="381000" progId="Equation.DSMT4">
                    <p:embed/>
                  </p:oleObj>
                </mc:Choice>
                <mc:Fallback>
                  <p:oleObj name="Equation" r:id="rId8" imgW="3035300" imgH="381000" progId="Equation.DSMT4">
                    <p:embed/>
                    <p:pic>
                      <p:nvPicPr>
                        <p:cNvPr id="16399" name="对象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55750" y="3309938"/>
                          <a:ext cx="7248525" cy="904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直接连接符 3"/>
            <p:cNvCxnSpPr>
              <a:cxnSpLocks noChangeShapeType="1"/>
            </p:cNvCxnSpPr>
            <p:nvPr/>
          </p:nvCxnSpPr>
          <p:spPr bwMode="auto">
            <a:xfrm>
              <a:off x="1257300" y="3237630"/>
              <a:ext cx="866428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直接连接符 5"/>
            <p:cNvCxnSpPr>
              <a:cxnSpLocks noChangeShapeType="1"/>
            </p:cNvCxnSpPr>
            <p:nvPr/>
          </p:nvCxnSpPr>
          <p:spPr bwMode="auto">
            <a:xfrm>
              <a:off x="1257300" y="3237630"/>
              <a:ext cx="0" cy="55141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直接箭头连接符 7"/>
            <p:cNvCxnSpPr>
              <a:cxnSpLocks noChangeShapeType="1"/>
            </p:cNvCxnSpPr>
            <p:nvPr/>
          </p:nvCxnSpPr>
          <p:spPr bwMode="auto">
            <a:xfrm>
              <a:off x="1257300" y="3789040"/>
              <a:ext cx="290364" cy="0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1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62666"/>
              </p:ext>
            </p:extLst>
          </p:nvPr>
        </p:nvGraphicFramePr>
        <p:xfrm>
          <a:off x="688478" y="2404389"/>
          <a:ext cx="6064765" cy="90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8" name="Equation" r:id="rId10" imgW="2794000" imgH="419100" progId="Equation.DSMT4">
                  <p:embed/>
                </p:oleObj>
              </mc:Choice>
              <mc:Fallback>
                <p:oleObj name="Equation" r:id="rId10" imgW="2794000" imgH="419100" progId="Equation.DSMT4">
                  <p:embed/>
                  <p:pic>
                    <p:nvPicPr>
                      <p:cNvPr id="16392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478" y="2404389"/>
                        <a:ext cx="6064765" cy="90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组合 11"/>
          <p:cNvGrpSpPr>
            <a:grpSpLocks/>
          </p:cNvGrpSpPr>
          <p:nvPr/>
        </p:nvGrpSpPr>
        <p:grpSpPr bwMode="auto">
          <a:xfrm>
            <a:off x="509090" y="2404389"/>
            <a:ext cx="7559677" cy="2881595"/>
            <a:chOff x="504825" y="2240983"/>
            <a:chExt cx="8316913" cy="3170805"/>
          </a:xfrm>
        </p:grpSpPr>
        <p:graphicFrame>
          <p:nvGraphicFramePr>
            <p:cNvPr id="13" name="对象 11"/>
            <p:cNvGraphicFramePr>
              <a:graphicFrameLocks noChangeAspect="1"/>
            </p:cNvGraphicFramePr>
            <p:nvPr/>
          </p:nvGraphicFramePr>
          <p:xfrm>
            <a:off x="1543050" y="4476750"/>
            <a:ext cx="7278688" cy="935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89" name="Equation" r:id="rId12" imgW="3048000" imgH="393700" progId="Equation.DSMT4">
                    <p:embed/>
                  </p:oleObj>
                </mc:Choice>
                <mc:Fallback>
                  <p:oleObj name="Equation" r:id="rId12" imgW="3048000" imgH="393700" progId="Equation.DSMT4">
                    <p:embed/>
                    <p:pic>
                      <p:nvPicPr>
                        <p:cNvPr id="16394" name="对象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3050" y="4476750"/>
                          <a:ext cx="7278688" cy="9350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矩形 12"/>
            <p:cNvSpPr>
              <a:spLocks noChangeArrowheads="1"/>
            </p:cNvSpPr>
            <p:nvPr/>
          </p:nvSpPr>
          <p:spPr bwMode="auto">
            <a:xfrm>
              <a:off x="2411760" y="2240983"/>
              <a:ext cx="864096" cy="899985"/>
            </a:xfrm>
            <a:prstGeom prst="rect">
              <a:avLst/>
            </a:prstGeom>
            <a:noFill/>
            <a:ln w="19050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ctr" hangingPunct="1">
                <a:spcBef>
                  <a:spcPct val="0"/>
                </a:spcBef>
                <a:buFontTx/>
                <a:buNone/>
              </a:pPr>
              <a:endParaRPr lang="zh-CN" altLang="en-US" b="0">
                <a:solidFill>
                  <a:schemeClr val="tx1"/>
                </a:solidFill>
              </a:endParaRPr>
            </a:p>
          </p:txBody>
        </p:sp>
        <p:cxnSp>
          <p:nvCxnSpPr>
            <p:cNvPr id="16" name="直接连接符 19"/>
            <p:cNvCxnSpPr>
              <a:cxnSpLocks noChangeShapeType="1"/>
            </p:cNvCxnSpPr>
            <p:nvPr/>
          </p:nvCxnSpPr>
          <p:spPr bwMode="auto">
            <a:xfrm>
              <a:off x="504825" y="2240983"/>
              <a:ext cx="1909267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直接连接符 21"/>
            <p:cNvCxnSpPr>
              <a:cxnSpLocks noChangeShapeType="1"/>
            </p:cNvCxnSpPr>
            <p:nvPr/>
          </p:nvCxnSpPr>
          <p:spPr bwMode="auto">
            <a:xfrm>
              <a:off x="504825" y="2240983"/>
              <a:ext cx="0" cy="2703384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直接箭头连接符 23"/>
            <p:cNvCxnSpPr>
              <a:cxnSpLocks noChangeShapeType="1"/>
            </p:cNvCxnSpPr>
            <p:nvPr/>
          </p:nvCxnSpPr>
          <p:spPr bwMode="auto">
            <a:xfrm>
              <a:off x="504825" y="4944367"/>
              <a:ext cx="1185689" cy="0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" name="文本框 30"/>
          <p:cNvSpPr txBox="1"/>
          <p:nvPr/>
        </p:nvSpPr>
        <p:spPr bwMode="auto">
          <a:xfrm>
            <a:off x="8190241" y="2671216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(2.27)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2" name="文本框 31"/>
          <p:cNvSpPr txBox="1"/>
          <p:nvPr/>
        </p:nvSpPr>
        <p:spPr bwMode="auto">
          <a:xfrm>
            <a:off x="8163716" y="3692083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(2.28)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3" name="文本框 32"/>
          <p:cNvSpPr txBox="1"/>
          <p:nvPr/>
        </p:nvSpPr>
        <p:spPr bwMode="auto">
          <a:xfrm>
            <a:off x="8184574" y="4676120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(2.29)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7987142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209514"/>
              </p:ext>
            </p:extLst>
          </p:nvPr>
        </p:nvGraphicFramePr>
        <p:xfrm>
          <a:off x="877641" y="3482279"/>
          <a:ext cx="5711144" cy="733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6" name="Equation" r:id="rId4" imgW="3048000" imgH="393700" progId="Equation.DSMT4">
                  <p:embed/>
                </p:oleObj>
              </mc:Choice>
              <mc:Fallback>
                <p:oleObj name="Equation" r:id="rId4" imgW="3048000" imgH="393700" progId="Equation.DSMT4">
                  <p:embed/>
                  <p:pic>
                    <p:nvPicPr>
                      <p:cNvPr id="18436" name="对象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641" y="3482279"/>
                        <a:ext cx="5711144" cy="733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73201"/>
              </p:ext>
            </p:extLst>
          </p:nvPr>
        </p:nvGraphicFramePr>
        <p:xfrm>
          <a:off x="872878" y="1232792"/>
          <a:ext cx="5687478" cy="710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7" name="Equation" r:id="rId6" imgW="3035300" imgH="381000" progId="Equation.DSMT4">
                  <p:embed/>
                </p:oleObj>
              </mc:Choice>
              <mc:Fallback>
                <p:oleObj name="Equation" r:id="rId6" imgW="3035300" imgH="381000" progId="Equation.DSMT4">
                  <p:embed/>
                  <p:pic>
                    <p:nvPicPr>
                      <p:cNvPr id="18437" name="对象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878" y="1232792"/>
                        <a:ext cx="5687478" cy="7100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458426"/>
              </p:ext>
            </p:extLst>
          </p:nvPr>
        </p:nvGraphicFramePr>
        <p:xfrm>
          <a:off x="5493264" y="2658328"/>
          <a:ext cx="1570720" cy="662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8" name="Equation" r:id="rId8" imgW="837836" imgH="355446" progId="Equation.DSMT4">
                  <p:embed/>
                </p:oleObj>
              </mc:Choice>
              <mc:Fallback>
                <p:oleObj name="Equation" r:id="rId8" imgW="837836" imgH="355446" progId="Equation.DSMT4">
                  <p:embed/>
                  <p:pic>
                    <p:nvPicPr>
                      <p:cNvPr id="23" name="对象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3264" y="2658328"/>
                        <a:ext cx="1570720" cy="6626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162814"/>
              </p:ext>
            </p:extLst>
          </p:nvPr>
        </p:nvGraphicFramePr>
        <p:xfrm>
          <a:off x="5113458" y="4930444"/>
          <a:ext cx="1570720" cy="7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9" name="Equation" r:id="rId10" imgW="838200" imgH="381000" progId="Equation.DSMT4">
                  <p:embed/>
                </p:oleObj>
              </mc:Choice>
              <mc:Fallback>
                <p:oleObj name="Equation" r:id="rId10" imgW="838200" imgH="381000" progId="Equation.DSMT4">
                  <p:embed/>
                  <p:pic>
                    <p:nvPicPr>
                      <p:cNvPr id="27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458" y="4930444"/>
                        <a:ext cx="1570720" cy="7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1638052" y="2042417"/>
            <a:ext cx="4972495" cy="595650"/>
            <a:chOff x="1835696" y="1992313"/>
            <a:chExt cx="6336704" cy="844550"/>
          </a:xfrm>
        </p:grpSpPr>
        <p:sp>
          <p:nvSpPr>
            <p:cNvPr id="8" name="文本框 2"/>
            <p:cNvSpPr txBox="1">
              <a:spLocks noChangeArrowheads="1"/>
            </p:cNvSpPr>
            <p:nvPr/>
          </p:nvSpPr>
          <p:spPr bwMode="auto">
            <a:xfrm>
              <a:off x="1835696" y="2105124"/>
              <a:ext cx="2518674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格林公式</a:t>
              </a:r>
              <a:r>
                <a:rPr lang="zh-CN" altLang="en-US" sz="2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：</a:t>
              </a:r>
              <a:endPara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9" name="对象 10"/>
            <p:cNvGraphicFramePr>
              <a:graphicFrameLocks noChangeAspect="1"/>
            </p:cNvGraphicFramePr>
            <p:nvPr/>
          </p:nvGraphicFramePr>
          <p:xfrm>
            <a:off x="3745908" y="1992313"/>
            <a:ext cx="2881313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120" name="Equation" r:id="rId12" imgW="1205977" imgH="355446" progId="Equation.DSMT4">
                    <p:embed/>
                  </p:oleObj>
                </mc:Choice>
                <mc:Fallback>
                  <p:oleObj name="Equation" r:id="rId12" imgW="1205977" imgH="355446" progId="Equation.DSMT4">
                    <p:embed/>
                    <p:pic>
                      <p:nvPicPr>
                        <p:cNvPr id="18447" name="对象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5908" y="1992313"/>
                          <a:ext cx="2881313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直接连接符 27"/>
            <p:cNvCxnSpPr>
              <a:cxnSpLocks noChangeShapeType="1"/>
            </p:cNvCxnSpPr>
            <p:nvPr/>
          </p:nvCxnSpPr>
          <p:spPr bwMode="auto">
            <a:xfrm>
              <a:off x="5883449" y="2105124"/>
              <a:ext cx="2288951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直接箭头连接符 6"/>
            <p:cNvCxnSpPr>
              <a:cxnSpLocks noChangeShapeType="1"/>
            </p:cNvCxnSpPr>
            <p:nvPr/>
          </p:nvCxnSpPr>
          <p:spPr bwMode="auto">
            <a:xfrm>
              <a:off x="7236296" y="2105124"/>
              <a:ext cx="0" cy="531788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" name="组合 11"/>
          <p:cNvGrpSpPr>
            <a:grpSpLocks/>
          </p:cNvGrpSpPr>
          <p:nvPr/>
        </p:nvGrpSpPr>
        <p:grpSpPr bwMode="auto">
          <a:xfrm>
            <a:off x="1638052" y="4342704"/>
            <a:ext cx="4972495" cy="725528"/>
            <a:chOff x="1835696" y="4293096"/>
            <a:chExt cx="6336704" cy="1028822"/>
          </a:xfrm>
        </p:grpSpPr>
        <p:graphicFrame>
          <p:nvGraphicFramePr>
            <p:cNvPr id="13" name="对象 24"/>
            <p:cNvGraphicFramePr>
              <a:graphicFrameLocks noChangeAspect="1"/>
            </p:cNvGraphicFramePr>
            <p:nvPr/>
          </p:nvGraphicFramePr>
          <p:xfrm>
            <a:off x="3745909" y="4417043"/>
            <a:ext cx="2881312" cy="904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121" name="Equation" r:id="rId14" imgW="1206500" imgH="381000" progId="Equation.DSMT4">
                    <p:embed/>
                  </p:oleObj>
                </mc:Choice>
                <mc:Fallback>
                  <p:oleObj name="Equation" r:id="rId14" imgW="1206500" imgH="381000" progId="Equation.DSMT4">
                    <p:embed/>
                    <p:pic>
                      <p:nvPicPr>
                        <p:cNvPr id="18442" name="对象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5909" y="4417043"/>
                          <a:ext cx="2881312" cy="904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文本框 2"/>
            <p:cNvSpPr txBox="1">
              <a:spLocks noChangeArrowheads="1"/>
            </p:cNvSpPr>
            <p:nvPr/>
          </p:nvSpPr>
          <p:spPr bwMode="auto">
            <a:xfrm>
              <a:off x="1835696" y="4546316"/>
              <a:ext cx="2518674" cy="577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格林公式</a:t>
              </a:r>
              <a:r>
                <a:rPr lang="zh-CN" altLang="en-US" sz="2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：</a:t>
              </a:r>
              <a:endPara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6" name="直接连接符 30"/>
            <p:cNvCxnSpPr>
              <a:cxnSpLocks noChangeShapeType="1"/>
            </p:cNvCxnSpPr>
            <p:nvPr/>
          </p:nvCxnSpPr>
          <p:spPr bwMode="auto">
            <a:xfrm>
              <a:off x="5883449" y="4293096"/>
              <a:ext cx="2288951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直接箭头连接符 31"/>
            <p:cNvCxnSpPr>
              <a:cxnSpLocks noChangeShapeType="1"/>
            </p:cNvCxnSpPr>
            <p:nvPr/>
          </p:nvCxnSpPr>
          <p:spPr bwMode="auto">
            <a:xfrm>
              <a:off x="7236296" y="4293096"/>
              <a:ext cx="0" cy="531788"/>
            </a:xfrm>
            <a:prstGeom prst="straightConnector1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文本框 17"/>
          <p:cNvSpPr txBox="1"/>
          <p:nvPr/>
        </p:nvSpPr>
        <p:spPr bwMode="auto">
          <a:xfrm>
            <a:off x="7410485" y="1414327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(2.28)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9" name="文本框 18"/>
          <p:cNvSpPr txBox="1"/>
          <p:nvPr/>
        </p:nvSpPr>
        <p:spPr bwMode="auto">
          <a:xfrm>
            <a:off x="7410485" y="2042417"/>
            <a:ext cx="92813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</a:t>
            </a:r>
            <a:r>
              <a:rPr lang="en-US" altLang="zh-CN" kern="0" dirty="0" err="1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2.28a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0" name="文本框 19"/>
          <p:cNvSpPr txBox="1"/>
          <p:nvPr/>
        </p:nvSpPr>
        <p:spPr bwMode="auto">
          <a:xfrm>
            <a:off x="7410484" y="2804674"/>
            <a:ext cx="94737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</a:t>
            </a:r>
            <a:r>
              <a:rPr lang="en-US" altLang="zh-CN" kern="0" dirty="0" err="1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2.28b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1" name="文本框 20"/>
          <p:cNvSpPr txBox="1"/>
          <p:nvPr/>
        </p:nvSpPr>
        <p:spPr bwMode="auto">
          <a:xfrm>
            <a:off x="7413624" y="3704827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(2.29)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2" name="文本框 21"/>
          <p:cNvSpPr txBox="1"/>
          <p:nvPr/>
        </p:nvSpPr>
        <p:spPr bwMode="auto">
          <a:xfrm>
            <a:off x="7413624" y="4332917"/>
            <a:ext cx="92813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</a:t>
            </a:r>
            <a:r>
              <a:rPr lang="en-US" altLang="zh-CN" kern="0" dirty="0" err="1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2.29a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3" name="文本框 22"/>
          <p:cNvSpPr txBox="1"/>
          <p:nvPr/>
        </p:nvSpPr>
        <p:spPr bwMode="auto">
          <a:xfrm>
            <a:off x="7413623" y="5095174"/>
            <a:ext cx="94737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</a:t>
            </a:r>
            <a:r>
              <a:rPr lang="en-US" altLang="zh-CN" kern="0" dirty="0" err="1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2.29b</a:t>
            </a: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6129941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9002" y="241961"/>
            <a:ext cx="7772400" cy="457200"/>
          </a:xfrm>
          <a:prstGeom prst="rect">
            <a:avLst/>
          </a:prstGeom>
          <a:noFill/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2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变分原理与里兹法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148111"/>
              </p:ext>
            </p:extLst>
          </p:nvPr>
        </p:nvGraphicFramePr>
        <p:xfrm>
          <a:off x="748845" y="3573463"/>
          <a:ext cx="7339012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2" name="Equation" r:id="rId4" imgW="3073400" imgH="774700" progId="Equation.DSMT4">
                  <p:embed/>
                </p:oleObj>
              </mc:Choice>
              <mc:Fallback>
                <p:oleObj name="Equation" r:id="rId4" imgW="3073400" imgH="774700" progId="Equation.DSMT4">
                  <p:embed/>
                  <p:pic>
                    <p:nvPicPr>
                      <p:cNvPr id="21" name="对象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45" y="3573463"/>
                        <a:ext cx="7339012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15519"/>
              </p:ext>
            </p:extLst>
          </p:nvPr>
        </p:nvGraphicFramePr>
        <p:xfrm>
          <a:off x="718682" y="1893888"/>
          <a:ext cx="667226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3" name="Equation" r:id="rId6" imgW="2794000" imgH="419100" progId="Equation.DSMT4">
                  <p:embed/>
                </p:oleObj>
              </mc:Choice>
              <mc:Fallback>
                <p:oleObj name="Equation" r:id="rId6" imgW="2794000" imgH="419100" progId="Equation.DSMT4">
                  <p:embed/>
                  <p:pic>
                    <p:nvPicPr>
                      <p:cNvPr id="20485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682" y="1893888"/>
                        <a:ext cx="6672263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2"/>
          <p:cNvSpPr txBox="1">
            <a:spLocks noChangeArrowheads="1"/>
          </p:cNvSpPr>
          <p:nvPr/>
        </p:nvSpPr>
        <p:spPr bwMode="auto">
          <a:xfrm>
            <a:off x="538163" y="1185863"/>
            <a:ext cx="25177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原伽辽金提法：</a:t>
            </a:r>
            <a:endParaRPr lang="en-US" altLang="zh-CN" sz="2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下箭头 5"/>
          <p:cNvSpPr>
            <a:spLocks noChangeArrowheads="1"/>
          </p:cNvSpPr>
          <p:nvPr/>
        </p:nvSpPr>
        <p:spPr bwMode="auto">
          <a:xfrm>
            <a:off x="3803195" y="2955925"/>
            <a:ext cx="503237" cy="287338"/>
          </a:xfrm>
          <a:prstGeom prst="downArrow">
            <a:avLst>
              <a:gd name="adj1" fmla="val 50000"/>
              <a:gd name="adj2" fmla="val 50000"/>
            </a:avLst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20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ctr" hangingPunct="1">
              <a:spcBef>
                <a:spcPct val="0"/>
              </a:spcBef>
              <a:buFontTx/>
              <a:buNone/>
            </a:pPr>
            <a:endParaRPr lang="zh-CN" altLang="en-US" b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802102" y="5300663"/>
            <a:ext cx="7129463" cy="581057"/>
            <a:chOff x="1403648" y="5301208"/>
            <a:chExt cx="7128792" cy="581254"/>
          </a:xfrm>
        </p:grpSpPr>
        <p:cxnSp>
          <p:nvCxnSpPr>
            <p:cNvPr id="8" name="直接连接符 4"/>
            <p:cNvCxnSpPr>
              <a:cxnSpLocks noChangeShapeType="1"/>
            </p:cNvCxnSpPr>
            <p:nvPr/>
          </p:nvCxnSpPr>
          <p:spPr bwMode="auto">
            <a:xfrm>
              <a:off x="1403648" y="5301208"/>
              <a:ext cx="7128792" cy="0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文本框 2"/>
            <p:cNvSpPr txBox="1">
              <a:spLocks noChangeArrowheads="1"/>
            </p:cNvSpPr>
            <p:nvPr/>
          </p:nvSpPr>
          <p:spPr bwMode="auto">
            <a:xfrm>
              <a:off x="1403648" y="5301208"/>
              <a:ext cx="2518674" cy="581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先处理边界项。</a:t>
              </a:r>
              <a:endPara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 bwMode="auto">
          <a:xfrm>
            <a:off x="7976599" y="2206582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(2.27)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3" name="文本框 12"/>
          <p:cNvSpPr txBox="1"/>
          <p:nvPr/>
        </p:nvSpPr>
        <p:spPr bwMode="auto">
          <a:xfrm>
            <a:off x="8064281" y="4764985"/>
            <a:ext cx="7998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eaLnBrk="1" hangingPunct="1">
              <a:defRPr/>
            </a:pPr>
            <a:r>
              <a:rPr lang="en-US" altLang="zh-CN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(2.30)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8532626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28d87e1-63b4-431c-bfd4-568db949dacd"/>
  <p:tag name="COMMONDATA" val="eyJoZGlkIjoiNmEyNjYxNWNlZThjMDM4NGRlNTJmZjU4NjIwMDY1ZWQifQ==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3639</TotalTime>
  <Words>837</Words>
  <Application>Microsoft Office PowerPoint</Application>
  <PresentationFormat>全屏显示(4:3)</PresentationFormat>
  <Paragraphs>156</Paragraphs>
  <Slides>23</Slides>
  <Notes>23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等线</vt:lpstr>
      <vt:lpstr>等线 Light</vt:lpstr>
      <vt:lpstr>黑体</vt:lpstr>
      <vt:lpstr>楷体</vt:lpstr>
      <vt:lpstr>宋体</vt:lpstr>
      <vt:lpstr>微软雅黑</vt:lpstr>
      <vt:lpstr>Arial</vt:lpstr>
      <vt:lpstr>Arial Black</vt:lpstr>
      <vt:lpstr>Calibri</vt:lpstr>
      <vt:lpstr>Calibri Light</vt:lpstr>
      <vt:lpstr>Helvetica</vt:lpstr>
      <vt:lpstr>Times New Roman</vt:lpstr>
      <vt:lpstr>Office 主题</vt:lpstr>
      <vt:lpstr>Equation</vt:lpstr>
      <vt:lpstr>MathType 7.0 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</dc:creator>
  <cp:lastModifiedBy>nuaa</cp:lastModifiedBy>
  <cp:revision>854</cp:revision>
  <cp:lastPrinted>2020-07-23T06:49:00Z</cp:lastPrinted>
  <dcterms:created xsi:type="dcterms:W3CDTF">2016-07-12T14:34:00Z</dcterms:created>
  <dcterms:modified xsi:type="dcterms:W3CDTF">2023-03-15T07:45:28Z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0BF6773990804D47B6AC2A33D08F7ACC</vt:lpwstr>
  </property>
</Properties>
</file>